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</p:sldMasterIdLst>
  <p:sldIdLst>
    <p:sldId id="270" r:id="rId2"/>
    <p:sldId id="277" r:id="rId3"/>
    <p:sldId id="278" r:id="rId4"/>
    <p:sldId id="268" r:id="rId5"/>
    <p:sldId id="271" r:id="rId6"/>
    <p:sldId id="279" r:id="rId7"/>
    <p:sldId id="280" r:id="rId8"/>
  </p:sldIdLst>
  <p:sldSz cx="9144000" cy="6858000" type="screen4x3"/>
  <p:notesSz cx="6834188" cy="99790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808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 autoAdjust="0"/>
    <p:restoredTop sz="94729" autoAdjust="0"/>
  </p:normalViewPr>
  <p:slideViewPr>
    <p:cSldViewPr>
      <p:cViewPr>
        <p:scale>
          <a:sx n="75" d="100"/>
          <a:sy n="75" d="100"/>
        </p:scale>
        <p:origin x="-2664" y="-8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18B43-4F25-4118-A4AD-D042975756E3}" type="datetimeFigureOut">
              <a:rPr lang="ru-RU" smtClean="0"/>
              <a:pPr>
                <a:defRPr/>
              </a:pPr>
              <a:t>29.07.2025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E8537E-45F9-4EBB-BD0C-C20CD38068B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9B4239-543F-4832-89AF-C588E82B1A9D}" type="datetimeFigureOut">
              <a:rPr lang="ru-RU" smtClean="0"/>
              <a:pPr>
                <a:defRPr/>
              </a:pPr>
              <a:t>29.07.2025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0AE567-3C60-45FD-97E4-A55B9A33BD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43A312-5C37-4A75-8804-9B7128299122}" type="datetimeFigureOut">
              <a:rPr lang="ru-RU" smtClean="0"/>
              <a:pPr>
                <a:defRPr/>
              </a:pPr>
              <a:t>29.07.2025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B1E138-B7A5-4ACD-92C8-3A278EEB0C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4A5C50-F493-4317-A876-EAB4D194A5D8}" type="datetimeFigureOut">
              <a:rPr lang="ru-RU" smtClean="0"/>
              <a:pPr>
                <a:defRPr/>
              </a:pPr>
              <a:t>29.07.2025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785AB-F260-4F0F-AB1A-C02510F4974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C38613-2916-41EE-8290-8090DC0E7B03}" type="datetimeFigureOut">
              <a:rPr lang="ru-RU" smtClean="0"/>
              <a:pPr>
                <a:defRPr/>
              </a:pPr>
              <a:t>29.07.2025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D70F75-4CE0-4A3B-9D40-52A3E7BC294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118A1E-1492-493E-B84D-E5553A3F81BF}" type="datetimeFigureOut">
              <a:rPr lang="ru-RU" smtClean="0"/>
              <a:pPr>
                <a:defRPr/>
              </a:pPr>
              <a:t>29.07.2025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7A5B5A-B81A-40D0-98B7-9B11D2706A3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0F5EF5-95A4-4BF5-A8F8-BC66DFEDB2F0}" type="datetimeFigureOut">
              <a:rPr lang="ru-RU" smtClean="0"/>
              <a:pPr>
                <a:defRPr/>
              </a:pPr>
              <a:t>29.07.2025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E0A8D2-929C-4929-BB72-8BA4A9D769E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5CFE9F-4485-4FD2-9B5F-628F1F5BE427}" type="datetimeFigureOut">
              <a:rPr lang="ru-RU" smtClean="0"/>
              <a:pPr>
                <a:defRPr/>
              </a:pPr>
              <a:t>29.07.2025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B07FEC-E862-4197-8479-D6CD501236A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802564-6C1E-44F4-8F8A-018F39895DD7}" type="datetimeFigureOut">
              <a:rPr lang="ru-RU" smtClean="0"/>
              <a:pPr>
                <a:defRPr/>
              </a:pPr>
              <a:t>29.07.2025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6CF4B5-101F-48AA-A5AC-D0405F14C0A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24399B-974F-46B2-A0A5-17E3ECFAE106}" type="datetimeFigureOut">
              <a:rPr lang="ru-RU" smtClean="0"/>
              <a:pPr>
                <a:defRPr/>
              </a:pPr>
              <a:t>29.07.2025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FED56-C77A-49DC-A887-B33882CF915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FA8A7D-BC4B-4ECE-B49C-05DD4A28084C}" type="datetimeFigureOut">
              <a:rPr lang="ru-RU" smtClean="0"/>
              <a:pPr>
                <a:defRPr/>
              </a:pPr>
              <a:t>29.07.2025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54CFE8-17E4-4BEA-AC32-192D6D8CDF9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85FFF815-E619-4677-85A8-AA385F681F6E}" type="datetimeFigureOut">
              <a:rPr lang="ru-RU" smtClean="0"/>
              <a:pPr>
                <a:defRPr/>
              </a:pPr>
              <a:t>29.07.2025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089D014E-E533-4484-936B-4B195B913EE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emf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080808"/>
                </a:solidFill>
                <a:effectLst/>
                <a:latin typeface="Times New Roman" pitchFamily="18" charset="0"/>
              </a:rPr>
              <a:t/>
            </a:r>
            <a:br>
              <a:rPr lang="ru-RU" i="1" dirty="0" smtClean="0">
                <a:solidFill>
                  <a:srgbClr val="080808"/>
                </a:solidFill>
                <a:effectLst/>
                <a:latin typeface="Times New Roman" pitchFamily="18" charset="0"/>
              </a:rPr>
            </a:br>
            <a:endParaRPr lang="ru-RU" i="1" dirty="0" smtClean="0">
              <a:solidFill>
                <a:srgbClr val="080808"/>
              </a:solidFill>
              <a:effectLst/>
              <a:latin typeface="Times New Roman" pitchFamily="18" charset="0"/>
            </a:endParaRPr>
          </a:p>
        </p:txBody>
      </p:sp>
      <p:sp>
        <p:nvSpPr>
          <p:cNvPr id="28675" name="Rectangle 3"/>
          <p:cNvSpPr>
            <a:spLocks noGrp="1" noRot="1" noChangeArrowheads="1"/>
          </p:cNvSpPr>
          <p:nvPr>
            <p:ph sz="quarter" idx="13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smtClean="0">
                <a:effectLst/>
              </a:rPr>
              <a:t> </a:t>
            </a:r>
          </a:p>
        </p:txBody>
      </p:sp>
      <p:sp>
        <p:nvSpPr>
          <p:cNvPr id="28678" name="Rectangle 6"/>
          <p:cNvSpPr>
            <a:spLocks noGrp="1" noRot="1" noChangeArrowheads="1"/>
          </p:cNvSpPr>
          <p:nvPr>
            <p:ph sz="quarter" idx="14"/>
          </p:nvPr>
        </p:nvSpPr>
        <p:spPr>
          <a:xfrm>
            <a:off x="1043608" y="1628800"/>
            <a:ext cx="7311405" cy="4478313"/>
          </a:xfrm>
          <a:noFill/>
          <a:ln/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ClrTx/>
              <a:buFontTx/>
              <a:buNone/>
            </a:pPr>
            <a:r>
              <a:rPr lang="ru-RU" sz="2400" dirty="0" smtClean="0">
                <a:solidFill>
                  <a:srgbClr val="080808"/>
                </a:solidFill>
                <a:effectLst/>
              </a:rPr>
              <a:t>                              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Tx/>
              <a:buFontTx/>
              <a:buNone/>
            </a:pPr>
            <a:endParaRPr lang="ru-RU" sz="2400" dirty="0" smtClean="0">
              <a:solidFill>
                <a:srgbClr val="080808"/>
              </a:solidFill>
              <a:effectLst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99592" y="692696"/>
            <a:ext cx="777686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dirty="0" smtClean="0">
                <a:latin typeface="Arial Black" pitchFamily="34" charset="0"/>
              </a:rPr>
              <a:t>Математика 10 класс</a:t>
            </a:r>
          </a:p>
          <a:p>
            <a:pPr algn="ctr">
              <a:lnSpc>
                <a:spcPct val="150000"/>
              </a:lnSpc>
            </a:pPr>
            <a:r>
              <a:rPr lang="ru-RU" sz="2800" dirty="0" smtClean="0">
                <a:latin typeface="Arial Black" pitchFamily="34" charset="0"/>
              </a:rPr>
              <a:t>Урок по теме</a:t>
            </a:r>
          </a:p>
          <a:p>
            <a:pPr algn="ctr">
              <a:lnSpc>
                <a:spcPct val="150000"/>
              </a:lnSpc>
            </a:pPr>
            <a:r>
              <a:rPr lang="ru-RU" sz="2800" dirty="0" smtClean="0">
                <a:latin typeface="Arial Black" pitchFamily="34" charset="0"/>
              </a:rPr>
              <a:t> </a:t>
            </a:r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«Производные элементарных функций»</a:t>
            </a:r>
          </a:p>
          <a:p>
            <a:pPr algn="ctr">
              <a:lnSpc>
                <a:spcPct val="150000"/>
              </a:lnSpc>
            </a:pPr>
            <a:endParaRPr lang="ru-RU" sz="2800" dirty="0">
              <a:solidFill>
                <a:srgbClr val="C00000"/>
              </a:solidFill>
              <a:latin typeface="Arial Black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2800" dirty="0" smtClean="0">
                <a:latin typeface="Arial Black" pitchFamily="34" charset="0"/>
              </a:rPr>
              <a:t>Учитель: </a:t>
            </a:r>
            <a:r>
              <a:rPr lang="ru-RU" sz="2800" dirty="0" err="1" smtClean="0">
                <a:latin typeface="Arial Black" pitchFamily="34" charset="0"/>
              </a:rPr>
              <a:t>Воротынцева</a:t>
            </a:r>
            <a:r>
              <a:rPr lang="ru-RU" sz="2800" dirty="0" smtClean="0">
                <a:latin typeface="Arial Black" pitchFamily="34" charset="0"/>
              </a:rPr>
              <a:t> Л.А.  </a:t>
            </a:r>
            <a:endParaRPr lang="ru-RU" sz="2800" dirty="0" smtClean="0">
              <a:latin typeface="Arial Black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2800" dirty="0" smtClean="0">
                <a:latin typeface="Arial Black" pitchFamily="34" charset="0"/>
              </a:rPr>
              <a:t>Дата проведения 02.05.2024</a:t>
            </a:r>
            <a:endParaRPr lang="ru-RU" sz="2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endParaRPr lang="ru-RU" smtClean="0">
              <a:effectLst/>
            </a:endParaRPr>
          </a:p>
        </p:txBody>
      </p:sp>
      <p:sp>
        <p:nvSpPr>
          <p:cNvPr id="37891" name="Rectangle 3"/>
          <p:cNvSpPr>
            <a:spLocks noGrp="1" noRot="1" noChangeArrowheads="1"/>
          </p:cNvSpPr>
          <p:nvPr>
            <p:ph sz="quarter" idx="13"/>
          </p:nvPr>
        </p:nvSpPr>
        <p:spPr>
          <a:xfrm>
            <a:off x="1143000" y="731520"/>
            <a:ext cx="7461448" cy="5145752"/>
          </a:xfrm>
          <a:noFill/>
          <a:ln/>
        </p:spPr>
        <p:txBody>
          <a:bodyPr>
            <a:norm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ru-RU" dirty="0"/>
              <a:t>1.Найти производную функции </a:t>
            </a:r>
            <a:r>
              <a:rPr lang="en-US" dirty="0"/>
              <a:t>f</a:t>
            </a:r>
            <a:r>
              <a:rPr lang="ru-RU" dirty="0"/>
              <a:t>(</a:t>
            </a:r>
            <a:r>
              <a:rPr lang="en-US" dirty="0"/>
              <a:t>x</a:t>
            </a:r>
            <a:r>
              <a:rPr lang="ru-RU" dirty="0"/>
              <a:t>) = 3х</a:t>
            </a:r>
            <a:r>
              <a:rPr lang="ru-RU" baseline="30000" dirty="0"/>
              <a:t>2</a:t>
            </a:r>
            <a:r>
              <a:rPr lang="ru-RU" dirty="0"/>
              <a:t> - 5х + 6.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ru-RU" dirty="0"/>
              <a:t>2.Найти производную   функции  </a:t>
            </a:r>
            <a:r>
              <a:rPr lang="en-US" dirty="0"/>
              <a:t>f</a:t>
            </a:r>
            <a:r>
              <a:rPr lang="ru-RU" dirty="0"/>
              <a:t>(</a:t>
            </a:r>
            <a:r>
              <a:rPr lang="en-US" dirty="0"/>
              <a:t>x</a:t>
            </a:r>
            <a:r>
              <a:rPr lang="ru-RU" dirty="0"/>
              <a:t>) = - х</a:t>
            </a:r>
            <a:r>
              <a:rPr lang="ru-RU" baseline="30000" dirty="0"/>
              <a:t>2</a:t>
            </a:r>
            <a:r>
              <a:rPr lang="ru-RU" dirty="0"/>
              <a:t> + 3х + 1</a:t>
            </a:r>
            <a:r>
              <a:rPr lang="ru-RU" dirty="0" smtClean="0"/>
              <a:t>.</a:t>
            </a:r>
            <a:endParaRPr lang="ru-RU" dirty="0"/>
          </a:p>
          <a:p>
            <a:pPr marL="45720" indent="0">
              <a:lnSpc>
                <a:spcPct val="150000"/>
              </a:lnSpc>
              <a:buNone/>
            </a:pPr>
            <a:r>
              <a:rPr lang="ru-RU" dirty="0"/>
              <a:t>3. Найти производную   </a:t>
            </a:r>
            <a:r>
              <a:rPr lang="ru-RU" dirty="0" smtClean="0"/>
              <a:t>функции </a:t>
            </a:r>
            <a:r>
              <a:rPr lang="ru-RU" dirty="0"/>
              <a:t>у = 5х</a:t>
            </a:r>
            <a:r>
              <a:rPr lang="ru-RU" baseline="30000" dirty="0"/>
              <a:t>2</a:t>
            </a:r>
            <a:r>
              <a:rPr lang="ru-RU" dirty="0"/>
              <a:t> + 6х – 7.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ru-RU" dirty="0"/>
              <a:t>4. Найти производную функции у = х</a:t>
            </a:r>
            <a:r>
              <a:rPr lang="ru-RU" baseline="30000" dirty="0"/>
              <a:t>2</a:t>
            </a:r>
            <a:r>
              <a:rPr lang="ru-RU" dirty="0"/>
              <a:t> + х + 1.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ru-RU" dirty="0"/>
              <a:t>5. Найти производную функции у = (х</a:t>
            </a:r>
            <a:r>
              <a:rPr lang="ru-RU" baseline="30000" dirty="0"/>
              <a:t>2</a:t>
            </a:r>
            <a:r>
              <a:rPr lang="ru-RU" dirty="0"/>
              <a:t>  + 2х)(х - 5)</a:t>
            </a:r>
          </a:p>
          <a:p>
            <a:pPr>
              <a:lnSpc>
                <a:spcPct val="150000"/>
              </a:lnSpc>
            </a:pPr>
            <a:endParaRPr lang="ru-RU" dirty="0" smtClean="0">
              <a:effectLst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endParaRPr lang="ru-RU" dirty="0" smtClean="0">
              <a:effectLst/>
            </a:endParaRPr>
          </a:p>
        </p:txBody>
      </p:sp>
      <p:sp>
        <p:nvSpPr>
          <p:cNvPr id="2" name="AutoShape 2" descr="C:\Users\USER\Desktop\2024-2025\%D0%9F%D0%BE%D0%BB%D0%BE%D0%B6%D0%B5%D0%BD%D0%B8%D1%8F\i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5" descr="C:\Users\USER\Desktop\2024-2025\%D0%9F%D0%BE%D0%BB%D0%BE%D0%B6%D0%B5%D0%BD%D0%B8%D1%8F\i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487" name="Picture 7" descr="C:\Users\USER\Desktop\2024-2025\Положения\Y9-Sxvd7QSQ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13" b="4843"/>
          <a:stretch/>
        </p:blipFill>
        <p:spPr bwMode="auto">
          <a:xfrm>
            <a:off x="6012160" y="286470"/>
            <a:ext cx="2752708" cy="341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8" name="Picture 8" descr="C:\Users\USER\Desktop\2024-2025\Положения\img5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24" t="37557" r="14818"/>
          <a:stretch/>
        </p:blipFill>
        <p:spPr bwMode="auto">
          <a:xfrm>
            <a:off x="147549" y="2996952"/>
            <a:ext cx="3676905" cy="2590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9" name="Picture 9" descr="C:\Users\USER\Desktop\2024-2025\Положения\slide-4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3" t="24188" r="9760" b="21216"/>
          <a:stretch/>
        </p:blipFill>
        <p:spPr bwMode="auto">
          <a:xfrm>
            <a:off x="4028864" y="4005064"/>
            <a:ext cx="4821512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8"/>
            <a:endParaRPr lang="ru-RU" dirty="0"/>
          </a:p>
        </p:txBody>
      </p:sp>
      <p:pic>
        <p:nvPicPr>
          <p:cNvPr id="20490" name="Picture 10" descr="C:\Users\USER\Desktop\2024-2025\Положения\slide-2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03" t="10080" r="10696" b="62742"/>
          <a:stretch/>
        </p:blipFill>
        <p:spPr bwMode="auto">
          <a:xfrm>
            <a:off x="76448" y="465734"/>
            <a:ext cx="5760640" cy="2027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 descr="C:\Users\USER\Desktop\2024-2025\Положения\slide-7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1" t="20644" r="33132" b="9463"/>
          <a:stretch/>
        </p:blipFill>
        <p:spPr bwMode="auto">
          <a:xfrm>
            <a:off x="251520" y="596900"/>
            <a:ext cx="2952328" cy="2439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3" name="Picture 9" descr="C:\Users\USER\Desktop\2024-2025\Положения\slide-8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97" t="30829" r="9092" b="15887"/>
          <a:stretch/>
        </p:blipFill>
        <p:spPr bwMode="auto">
          <a:xfrm>
            <a:off x="4716016" y="3140968"/>
            <a:ext cx="4186250" cy="2144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11" descr="C:\Users\USER\Desktop\2024-2025\%D0%9F%D0%BE%D0%BB%D0%BE%D0%B6%D0%B5%D0%BD%D0%B8%D1%8F\i (3).webp"/>
          <p:cNvSpPr>
            <a:spLocks noGrp="1" noChangeAspect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" name="AutoShape 13" descr="C:\Users\USER\Desktop\2024-2025\%D0%9F%D0%BE%D0%BB%D0%BE%D0%B6%D0%B5%D0%BD%D0%B8%D1%8F\i (3)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151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3284984"/>
            <a:ext cx="4221198" cy="254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utoShape 16" descr="C:\Users\USER\Desktop\2024-2025\%D0%9F%D0%BE%D0%BB%D0%BE%D0%B6%D0%B5%D0%BD%D0%B8%D1%8F\i (4)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18" descr="C:\Users\USER\Desktop\2024-2025\%D0%9F%D0%BE%D0%BB%D0%BE%D0%B6%D0%B5%D0%BD%D0%B8%D1%8F\i (4).webp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20" descr="C:\Users\USER\Desktop\2024-2025\%D0%9F%D0%BE%D0%BB%D0%BE%D0%B6%D0%B5%D0%BD%D0%B8%D1%8F\i (4).webp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1525" name="Picture 21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629494"/>
            <a:ext cx="4533032" cy="203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endParaRPr lang="ru-RU" smtClean="0">
              <a:effectLst/>
            </a:endParaRPr>
          </a:p>
        </p:txBody>
      </p:sp>
      <p:sp>
        <p:nvSpPr>
          <p:cNvPr id="31747" name="Rectangle 3"/>
          <p:cNvSpPr>
            <a:spLocks noGrp="1" noRot="1" noChangeArrowheads="1"/>
          </p:cNvSpPr>
          <p:nvPr>
            <p:ph sz="quarter" idx="13"/>
          </p:nvPr>
        </p:nvSpPr>
        <p:spPr>
          <a:xfrm>
            <a:off x="0" y="332656"/>
            <a:ext cx="9036496" cy="3873584"/>
          </a:xfrm>
          <a:noFill/>
          <a:ln/>
        </p:spPr>
        <p:txBody>
          <a:bodyPr/>
          <a:lstStyle/>
          <a:p>
            <a:endParaRPr lang="ru-RU" dirty="0" smtClean="0">
              <a:effectLst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755576" y="692697"/>
                <a:ext cx="7776864" cy="61666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</a:pPr>
                <a:r>
                  <a:rPr lang="ru-RU" b="1" dirty="0" smtClean="0"/>
                  <a:t>  </a:t>
                </a:r>
                <a:r>
                  <a:rPr lang="ru-RU" sz="2400" b="1" dirty="0" smtClean="0"/>
                  <a:t>1. Определите </a:t>
                </a:r>
                <a:r>
                  <a:rPr lang="ru-RU" sz="2400" b="1" dirty="0"/>
                  <a:t>производную </a:t>
                </a:r>
                <a:r>
                  <a:rPr lang="ru-RU" sz="2400" b="1" dirty="0" smtClean="0"/>
                  <a:t>функции  </a:t>
                </a:r>
                <a:r>
                  <a:rPr lang="ru-RU" sz="2400" b="1" dirty="0"/>
                  <a:t> </a:t>
                </a:r>
                <a:r>
                  <a:rPr lang="en-US" sz="2400" b="1" dirty="0"/>
                  <a:t>y</a:t>
                </a:r>
                <a:r>
                  <a:rPr lang="ru-RU" sz="2400" b="1" dirty="0"/>
                  <a:t> = </a:t>
                </a:r>
                <a:r>
                  <a:rPr lang="en-US" sz="2400" b="1" dirty="0"/>
                  <a:t>sin x</a:t>
                </a:r>
                <a:r>
                  <a:rPr lang="ru-RU" sz="2400" b="1" dirty="0" smtClean="0"/>
                  <a:t>.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ru-RU" sz="24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ru-RU" sz="2400" i="1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𝑠𝑖𝑛𝑥</m:t>
                      </m:r>
                      <m:r>
                        <a:rPr lang="ru-RU" sz="2400" i="1"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ru-RU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2400" i="1">
                              <a:latin typeface="Cambria Math"/>
                            </a:rPr>
                            <m:t>3</m:t>
                          </m:r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ru-RU" sz="24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u-RU" sz="2400" i="1">
                          <a:latin typeface="Cambria Math"/>
                        </a:rPr>
                        <m:t>+6</m:t>
                      </m:r>
                      <m:r>
                        <a:rPr lang="en-US" sz="2400" i="1">
                          <a:latin typeface="Cambria Math"/>
                        </a:rPr>
                        <m:t>𝑥</m:t>
                      </m:r>
                      <m:r>
                        <a:rPr lang="ru-RU" sz="2400" i="1">
                          <a:latin typeface="Cambria Math"/>
                        </a:rPr>
                        <m:t>+5</m:t>
                      </m:r>
                    </m:oMath>
                  </m:oMathPara>
                </a14:m>
                <a:endParaRPr lang="ru-RU" sz="2400" dirty="0"/>
              </a:p>
              <a:p>
                <a:pPr>
                  <a:lnSpc>
                    <a:spcPct val="150000"/>
                  </a:lnSpc>
                </a:pPr>
                <a:r>
                  <a:rPr lang="ru-RU" sz="2400" b="1" dirty="0" smtClean="0"/>
                  <a:t>2. Определите </a:t>
                </a:r>
                <a:r>
                  <a:rPr lang="ru-RU" sz="2400" b="1" dirty="0"/>
                  <a:t>производную функции </a:t>
                </a:r>
                <a:r>
                  <a:rPr lang="en-US" sz="2400" b="1" dirty="0"/>
                  <a:t>y</a:t>
                </a:r>
                <a:r>
                  <a:rPr lang="ru-RU" sz="2400" b="1" dirty="0"/>
                  <a:t> =</a:t>
                </a:r>
                <a:r>
                  <a:rPr lang="en-US" sz="2400" b="1" dirty="0" err="1"/>
                  <a:t>cos</a:t>
                </a:r>
                <a:r>
                  <a:rPr lang="en-US" sz="2400" b="1" dirty="0"/>
                  <a:t> x</a:t>
                </a:r>
                <a:r>
                  <a:rPr lang="ru-RU" sz="2400" b="1" dirty="0"/>
                  <a:t>.</a:t>
                </a:r>
                <a:endParaRPr lang="ru-RU" sz="2400" dirty="0"/>
              </a:p>
              <a:p>
                <a:pPr>
                  <a:lnSpc>
                    <a:spcPct val="150000"/>
                  </a:lnSpc>
                </a:pPr>
                <a:r>
                  <a:rPr lang="ru-RU" sz="2400" b="1" dirty="0"/>
                  <a:t> </a:t>
                </a:r>
                <a14:m>
                  <m:oMath xmlns:m="http://schemas.openxmlformats.org/officeDocument/2006/math">
                    <m:r>
                      <a:rPr lang="ru-RU" sz="2400" b="1" i="0" smtClean="0">
                        <a:latin typeface="Cambria Math"/>
                      </a:rPr>
                      <m:t>                                              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ru-RU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ru-RU" sz="2400" i="1">
                        <a:latin typeface="Cambria Math"/>
                      </a:rPr>
                      <m:t>=</m:t>
                    </m:r>
                    <m:r>
                      <a:rPr lang="en-US" sz="2400" i="1">
                        <a:latin typeface="Cambria Math"/>
                      </a:rPr>
                      <m:t>𝑐𝑜𝑠𝑥</m:t>
                    </m:r>
                    <m:r>
                      <a:rPr lang="ru-RU" sz="2400" i="1">
                        <a:latin typeface="Cambria Math"/>
                      </a:rPr>
                      <m:t>+</m:t>
                    </m:r>
                    <m:r>
                      <a:rPr lang="en-US" sz="2400" i="1"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ru-RU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/>
                          </a:rPr>
                          <m:t>8</m:t>
                        </m:r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ru-RU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ru-RU" sz="2400" i="1">
                        <a:latin typeface="Cambria Math"/>
                      </a:rPr>
                      <m:t>+5</m:t>
                    </m:r>
                    <m:r>
                      <a:rPr lang="en-US" sz="2400" i="1">
                        <a:latin typeface="Cambria Math"/>
                      </a:rPr>
                      <m:t>𝑥</m:t>
                    </m:r>
                    <m:r>
                      <a:rPr lang="ru-RU" sz="2400" i="1">
                        <a:latin typeface="Cambria Math"/>
                      </a:rPr>
                      <m:t>+</m:t>
                    </m:r>
                    <m:r>
                      <a:rPr lang="ru-RU" sz="2400">
                        <a:latin typeface="Cambria Math"/>
                      </a:rPr>
                      <m:t>8</m:t>
                    </m:r>
                  </m:oMath>
                </a14:m>
                <a:endParaRPr lang="ru-RU" sz="2400" dirty="0" smtClean="0"/>
              </a:p>
              <a:p>
                <a:pPr>
                  <a:lnSpc>
                    <a:spcPct val="150000"/>
                  </a:lnSpc>
                </a:pPr>
                <a:r>
                  <a:rPr lang="ru-RU" sz="2400" b="1" dirty="0" smtClean="0"/>
                  <a:t>3. Определите </a:t>
                </a:r>
                <a:r>
                  <a:rPr lang="ru-RU" sz="2400" b="1" dirty="0"/>
                  <a:t>производную функции </a:t>
                </a:r>
                <a:r>
                  <a:rPr lang="en-US" sz="2400" b="1" dirty="0"/>
                  <a:t>y</a:t>
                </a:r>
                <a:r>
                  <a:rPr lang="ru-RU" sz="2400" b="1" dirty="0"/>
                  <a:t> =</a:t>
                </a:r>
                <a:r>
                  <a:rPr lang="en-US" sz="2400" b="1" dirty="0" err="1"/>
                  <a:t>ln</a:t>
                </a:r>
                <a:r>
                  <a:rPr lang="en-US" sz="2400" b="1" dirty="0"/>
                  <a:t> x</a:t>
                </a:r>
                <a:r>
                  <a:rPr lang="ru-RU" sz="2400" b="1" dirty="0" smtClean="0"/>
                  <a:t>.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ru-RU" sz="24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ru-RU" sz="2400" i="1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𝑙𝑛𝑥</m:t>
                      </m:r>
                      <m:r>
                        <a:rPr lang="ru-RU" sz="2400" i="1"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ru-RU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2400" i="1">
                              <a:latin typeface="Cambria Math"/>
                            </a:rPr>
                            <m:t>5</m:t>
                          </m:r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ru-RU" sz="24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u-RU" sz="2400" i="1">
                          <a:latin typeface="Cambria Math"/>
                        </a:rPr>
                        <m:t>+8</m:t>
                      </m:r>
                      <m:r>
                        <a:rPr lang="en-US" sz="2400" i="1">
                          <a:latin typeface="Cambria Math"/>
                        </a:rPr>
                        <m:t>𝑥</m:t>
                      </m:r>
                      <m:r>
                        <a:rPr lang="ru-RU" sz="2400" i="1">
                          <a:latin typeface="Cambria Math"/>
                        </a:rPr>
                        <m:t>+15</m:t>
                      </m:r>
                    </m:oMath>
                  </m:oMathPara>
                </a14:m>
                <a:endParaRPr lang="ru-RU" sz="2400" dirty="0" smtClean="0"/>
              </a:p>
              <a:p>
                <a:pPr>
                  <a:lnSpc>
                    <a:spcPct val="150000"/>
                  </a:lnSpc>
                </a:pPr>
                <a:r>
                  <a:rPr lang="ru-RU" sz="2400" b="1" dirty="0"/>
                  <a:t>4</a:t>
                </a:r>
                <a:r>
                  <a:rPr lang="ru-RU" sz="2400" b="1" dirty="0" smtClean="0"/>
                  <a:t>.  Определите </a:t>
                </a:r>
                <a:r>
                  <a:rPr lang="ru-RU" sz="2400" b="1" dirty="0"/>
                  <a:t>производную функции   </a:t>
                </a:r>
                <a:r>
                  <a:rPr lang="en-US" sz="2400" b="1" dirty="0"/>
                  <a:t>y</a:t>
                </a:r>
                <a:r>
                  <a:rPr lang="ru-RU" sz="2400" b="1" dirty="0"/>
                  <a:t>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b="1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400" b="1" i="1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2400" b="1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ru-RU" sz="2400" b="1" i="1">
                                    <a:latin typeface="Cambria Math"/>
                                  </a:rPr>
                                  <m:t>𝒆</m:t>
                                </m:r>
                              </m:e>
                              <m:sup>
                                <m:r>
                                  <a:rPr lang="ru-RU" sz="2400" b="1" i="1">
                                    <a:latin typeface="Cambria Math"/>
                                  </a:rPr>
                                  <m:t>𝒙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ru-RU" sz="2400" b="1" i="1">
                            <a:latin typeface="Cambria Math"/>
                          </a:rPr>
                          <m:t>′</m:t>
                        </m:r>
                      </m:sup>
                    </m:sSup>
                  </m:oMath>
                </a14:m>
                <a:endParaRPr lang="ru-RU" sz="2400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ru-RU" sz="24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ru-RU" sz="24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sup>
                      </m:sSup>
                      <m:r>
                        <a:rPr lang="ru-RU" sz="2400" i="1">
                          <a:latin typeface="Cambria Math"/>
                        </a:rPr>
                        <m:t>−</m:t>
                      </m:r>
                      <m:r>
                        <a:rPr lang="en-US" sz="2400" i="1"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ru-RU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2400" i="1">
                              <a:latin typeface="Cambria Math"/>
                            </a:rPr>
                            <m:t>3</m:t>
                          </m:r>
                          <m:r>
                            <a:rPr lang="en-US" sz="24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ru-RU" sz="2400" i="1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ru-RU" sz="2400" i="1">
                          <a:latin typeface="Cambria Math"/>
                        </a:rPr>
                        <m:t>+7</m:t>
                      </m:r>
                    </m:oMath>
                  </m:oMathPara>
                </a14:m>
                <a:endParaRPr lang="ru-RU" sz="2400" dirty="0"/>
              </a:p>
              <a:p>
                <a:pPr>
                  <a:lnSpc>
                    <a:spcPct val="150000"/>
                  </a:lnSpc>
                </a:pPr>
                <a:endParaRPr lang="ru-RU" sz="2400" dirty="0"/>
              </a:p>
              <a:p>
                <a:endParaRPr lang="ru-RU" dirty="0"/>
              </a:p>
              <a:p>
                <a:endParaRPr lang="ru-RU" dirty="0"/>
              </a:p>
              <a:p>
                <a:pPr lvl="0"/>
                <a:endParaRPr lang="ru-RU" b="1" dirty="0" smtClean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692697"/>
                <a:ext cx="7776864" cy="6166688"/>
              </a:xfrm>
              <a:prstGeom prst="rect">
                <a:avLst/>
              </a:prstGeom>
              <a:blipFill rotWithShape="1">
                <a:blip r:embed="rId2"/>
                <a:stretch>
                  <a:fillRect l="-12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548680"/>
            <a:ext cx="6912768" cy="4420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ru-RU" sz="2400" dirty="0">
                <a:latin typeface="Arial Black" pitchFamily="34" charset="0"/>
              </a:rPr>
              <a:t>Найдите производные функций. 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Arial Black" pitchFamily="34" charset="0"/>
              </a:rPr>
              <a:t>y</a:t>
            </a:r>
            <a:r>
              <a:rPr lang="ru-RU" sz="2400" dirty="0">
                <a:latin typeface="Arial Black" pitchFamily="34" charset="0"/>
              </a:rPr>
              <a:t> = </a:t>
            </a:r>
            <a:r>
              <a:rPr lang="en-US" sz="2400" dirty="0">
                <a:latin typeface="Arial Black" pitchFamily="34" charset="0"/>
              </a:rPr>
              <a:t>x</a:t>
            </a:r>
            <a:r>
              <a:rPr lang="ru-RU" sz="2400" baseline="30000" dirty="0">
                <a:latin typeface="Arial Black" pitchFamily="34" charset="0"/>
              </a:rPr>
              <a:t>3</a:t>
            </a:r>
            <a:r>
              <a:rPr lang="ru-RU" sz="2400" dirty="0">
                <a:latin typeface="Arial Black" pitchFamily="34" charset="0"/>
              </a:rPr>
              <a:t>-2</a:t>
            </a:r>
            <a:r>
              <a:rPr lang="en-US" sz="2400" dirty="0">
                <a:latin typeface="Arial Black" pitchFamily="34" charset="0"/>
              </a:rPr>
              <a:t>x</a:t>
            </a:r>
            <a:r>
              <a:rPr lang="ru-RU" sz="2400" baseline="30000" dirty="0">
                <a:latin typeface="Arial Black" pitchFamily="34" charset="0"/>
              </a:rPr>
              <a:t>2</a:t>
            </a:r>
            <a:r>
              <a:rPr lang="ru-RU" sz="2400" dirty="0">
                <a:latin typeface="Arial Black" pitchFamily="34" charset="0"/>
              </a:rPr>
              <a:t>+е</a:t>
            </a:r>
            <a:r>
              <a:rPr lang="ru-RU" sz="2400" baseline="30000" dirty="0">
                <a:latin typeface="Arial Black" pitchFamily="34" charset="0"/>
              </a:rPr>
              <a:t>х</a:t>
            </a:r>
            <a:r>
              <a:rPr lang="ru-RU" sz="2400" dirty="0">
                <a:latin typeface="Arial Black" pitchFamily="34" charset="0"/>
              </a:rPr>
              <a:t>+3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Arial Black" pitchFamily="34" charset="0"/>
              </a:rPr>
              <a:t>y</a:t>
            </a:r>
            <a:r>
              <a:rPr lang="ru-RU" sz="2400" dirty="0">
                <a:latin typeface="Arial Black" pitchFamily="34" charset="0"/>
              </a:rPr>
              <a:t> = 13</a:t>
            </a:r>
            <a:r>
              <a:rPr lang="en-US" sz="2400" dirty="0">
                <a:latin typeface="Arial Black" pitchFamily="34" charset="0"/>
              </a:rPr>
              <a:t>x</a:t>
            </a:r>
            <a:r>
              <a:rPr lang="ru-RU" sz="2400" dirty="0">
                <a:latin typeface="Arial Black" pitchFamily="34" charset="0"/>
              </a:rPr>
              <a:t>-9</a:t>
            </a:r>
            <a:r>
              <a:rPr lang="en-US" sz="2400" dirty="0">
                <a:latin typeface="Arial Black" pitchFamily="34" charset="0"/>
              </a:rPr>
              <a:t>sin</a:t>
            </a:r>
            <a:r>
              <a:rPr lang="ru-RU" sz="2400" dirty="0">
                <a:latin typeface="Arial Black" pitchFamily="34" charset="0"/>
              </a:rPr>
              <a:t> (2</a:t>
            </a:r>
            <a:r>
              <a:rPr lang="en-US" sz="2400" dirty="0">
                <a:latin typeface="Arial Black" pitchFamily="34" charset="0"/>
              </a:rPr>
              <a:t>x</a:t>
            </a:r>
            <a:r>
              <a:rPr lang="ru-RU" sz="2400" dirty="0">
                <a:latin typeface="Arial Black" pitchFamily="34" charset="0"/>
              </a:rPr>
              <a:t>+9)</a:t>
            </a:r>
          </a:p>
          <a:p>
            <a:pPr>
              <a:lnSpc>
                <a:spcPct val="200000"/>
              </a:lnSpc>
            </a:pPr>
            <a:r>
              <a:rPr lang="ru-RU" sz="2400" dirty="0">
                <a:latin typeface="Arial Black" pitchFamily="34" charset="0"/>
              </a:rPr>
              <a:t>y = 7cosx+16x-2                        </a:t>
            </a:r>
            <a:endParaRPr lang="ru-RU" sz="2400" dirty="0" smtClean="0">
              <a:latin typeface="Arial Black" pitchFamily="34" charset="0"/>
            </a:endParaRPr>
          </a:p>
          <a:p>
            <a:pPr>
              <a:lnSpc>
                <a:spcPct val="200000"/>
              </a:lnSpc>
            </a:pPr>
            <a:r>
              <a:rPr lang="ru-RU" sz="2400" dirty="0" smtClean="0">
                <a:latin typeface="Arial Black" pitchFamily="34" charset="0"/>
              </a:rPr>
              <a:t>у </a:t>
            </a:r>
            <a:r>
              <a:rPr lang="ru-RU" sz="2400" dirty="0">
                <a:latin typeface="Arial Black" pitchFamily="34" charset="0"/>
              </a:rPr>
              <a:t>=  2</a:t>
            </a:r>
            <a:r>
              <a:rPr lang="ru-RU" sz="2400" baseline="30000" dirty="0">
                <a:latin typeface="Arial Black" pitchFamily="34" charset="0"/>
              </a:rPr>
              <a:t>х</a:t>
            </a:r>
            <a:r>
              <a:rPr lang="ru-RU" sz="2400" dirty="0">
                <a:latin typeface="Arial Black" pitchFamily="34" charset="0"/>
              </a:rPr>
              <a:t>+ 2lnх                             </a:t>
            </a:r>
            <a:endParaRPr lang="ru-RU" sz="2400" dirty="0" smtClean="0">
              <a:latin typeface="Arial Black" pitchFamily="34" charset="0"/>
            </a:endParaRPr>
          </a:p>
          <a:p>
            <a:pPr>
              <a:lnSpc>
                <a:spcPct val="200000"/>
              </a:lnSpc>
            </a:pPr>
            <a:r>
              <a:rPr lang="ru-RU" sz="2400" dirty="0">
                <a:latin typeface="Arial Black" pitchFamily="34" charset="0"/>
              </a:rPr>
              <a:t> у = 5- log</a:t>
            </a:r>
            <a:r>
              <a:rPr lang="ru-RU" sz="2400" baseline="-25000" dirty="0">
                <a:latin typeface="Arial Black" pitchFamily="34" charset="0"/>
              </a:rPr>
              <a:t>6</a:t>
            </a:r>
            <a:r>
              <a:rPr lang="ru-RU" sz="2400" dirty="0">
                <a:latin typeface="Arial Black" pitchFamily="34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948093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53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6522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54"/>
          <p:cNvSpPr>
            <a:spLocks noChangeArrowheads="1"/>
          </p:cNvSpPr>
          <p:nvPr/>
        </p:nvSpPr>
        <p:spPr bwMode="auto">
          <a:xfrm>
            <a:off x="0" y="435918"/>
            <a:ext cx="334418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55"/>
          <p:cNvSpPr>
            <a:spLocks noChangeArrowheads="1"/>
          </p:cNvSpPr>
          <p:nvPr/>
        </p:nvSpPr>
        <p:spPr bwMode="auto">
          <a:xfrm>
            <a:off x="0" y="966400"/>
            <a:ext cx="22794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59"/>
          <p:cNvSpPr>
            <a:spLocks noChangeArrowheads="1"/>
          </p:cNvSpPr>
          <p:nvPr/>
        </p:nvSpPr>
        <p:spPr bwMode="auto">
          <a:xfrm>
            <a:off x="0" y="3604825"/>
            <a:ext cx="22794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60"/>
          <p:cNvSpPr>
            <a:spLocks noChangeArrowheads="1"/>
          </p:cNvSpPr>
          <p:nvPr/>
        </p:nvSpPr>
        <p:spPr bwMode="auto">
          <a:xfrm>
            <a:off x="0" y="4271575"/>
            <a:ext cx="22794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0" name="Rectangle 63"/>
          <p:cNvSpPr>
            <a:spLocks noChangeArrowheads="1"/>
          </p:cNvSpPr>
          <p:nvPr/>
        </p:nvSpPr>
        <p:spPr bwMode="auto">
          <a:xfrm>
            <a:off x="0" y="61531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6522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1" name="Rectangle 69"/>
          <p:cNvSpPr>
            <a:spLocks noChangeArrowheads="1"/>
          </p:cNvSpPr>
          <p:nvPr/>
        </p:nvSpPr>
        <p:spPr bwMode="auto">
          <a:xfrm>
            <a:off x="5032375" y="-62004"/>
            <a:ext cx="227592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65225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eaLnBrk="0" hangingPunct="0">
              <a:tabLst>
                <a:tab pos="1165225" algn="l"/>
              </a:tabLst>
            </a:pPr>
            <a:r>
              <a:rPr lang="ru-RU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 </a:t>
            </a:r>
            <a:r>
              <a:rPr lang="ru-RU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Вариант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6522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2" name="Rectangle 70"/>
          <p:cNvSpPr>
            <a:spLocks noChangeArrowheads="1"/>
          </p:cNvSpPr>
          <p:nvPr/>
        </p:nvSpPr>
        <p:spPr bwMode="auto">
          <a:xfrm>
            <a:off x="-1" y="78345"/>
            <a:ext cx="2771801" cy="1012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 Вариант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5" name="Rectangle 73"/>
          <p:cNvSpPr>
            <a:spLocks noChangeArrowheads="1"/>
          </p:cNvSpPr>
          <p:nvPr/>
        </p:nvSpPr>
        <p:spPr bwMode="auto">
          <a:xfrm>
            <a:off x="0" y="2299900"/>
            <a:ext cx="22313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6" name="Rectangle 74"/>
          <p:cNvSpPr>
            <a:spLocks noChangeArrowheads="1"/>
          </p:cNvSpPr>
          <p:nvPr/>
        </p:nvSpPr>
        <p:spPr bwMode="auto">
          <a:xfrm>
            <a:off x="0" y="28479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6522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" y="1556792"/>
            <a:ext cx="1788665" cy="357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824" y="1953825"/>
            <a:ext cx="3913612" cy="473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598" y="2565786"/>
            <a:ext cx="2378803" cy="434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22"/>
          <p:cNvSpPr>
            <a:spLocks noChangeArrowheads="1"/>
          </p:cNvSpPr>
          <p:nvPr/>
        </p:nvSpPr>
        <p:spPr bwMode="auto">
          <a:xfrm>
            <a:off x="152400" y="30003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6522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5" y="505600"/>
            <a:ext cx="18231523" cy="391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52400" y="720256"/>
            <a:ext cx="49529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8" name="Picture 2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1090838"/>
            <a:ext cx="1652930" cy="343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05600"/>
            <a:ext cx="1240114" cy="38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75" y="1090838"/>
            <a:ext cx="1331288" cy="276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615301"/>
            <a:ext cx="1914872" cy="382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774" y="1998275"/>
            <a:ext cx="3325825" cy="402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33"/>
          <p:cNvSpPr>
            <a:spLocks noChangeArrowheads="1"/>
          </p:cNvSpPr>
          <p:nvPr/>
        </p:nvSpPr>
        <p:spPr bwMode="auto">
          <a:xfrm>
            <a:off x="0" y="2090350"/>
            <a:ext cx="22794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58" name="Picture 34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2638" y="2576899"/>
            <a:ext cx="2195666" cy="413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36"/>
          <p:cNvSpPr>
            <a:spLocks noChangeArrowheads="1"/>
          </p:cNvSpPr>
          <p:nvPr/>
        </p:nvSpPr>
        <p:spPr bwMode="auto">
          <a:xfrm>
            <a:off x="0" y="6381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6522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66488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361</TotalTime>
  <Words>243</Words>
  <Application>Microsoft Office PowerPoint</Application>
  <PresentationFormat>Экран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Andrei</dc:creator>
  <cp:lastModifiedBy>USER</cp:lastModifiedBy>
  <cp:revision>60</cp:revision>
  <dcterms:created xsi:type="dcterms:W3CDTF">2017-03-09T17:36:14Z</dcterms:created>
  <dcterms:modified xsi:type="dcterms:W3CDTF">2025-07-29T14:39:03Z</dcterms:modified>
</cp:coreProperties>
</file>