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4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42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635A8FE-EA0A-467E-8BDC-2907805B1766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E92910C-A1DD-4E0C-8206-46BFDCF0893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package" Target="../embeddings/Microsoft_Word_Document1.docx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64;&#1072;&#1073;&#1083;&#1086;&#1085;%20&#1075;&#1088;&#1091;&#1087;&#1087;&#1086;&#1074;&#1086;&#1081;%20&#1087;&#1088;&#1086;&#1077;&#1082;&#1090;.pptx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&#1064;&#1072;&#1073;&#1083;&#1086;&#1085;%20&#1075;&#1088;&#1091;&#1087;&#1087;&#1086;&#1074;&#1086;&#1081;%20&#1087;&#1088;&#1086;&#1077;&#1082;&#1090;.pptx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&#1064;&#1072;&#1073;&#1083;&#1086;&#1085;%20&#1075;&#1088;&#1091;&#1087;&#1087;&#1086;&#1074;&#1086;&#1081;%20&#1087;&#1088;&#1086;&#1077;&#1082;&#1090;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&#1064;&#1072;&#1073;&#1083;&#1086;&#1085;%20&#1075;&#1088;&#1091;&#1087;&#1087;&#1086;&#1074;&#1086;&#1081;%20&#1087;&#1088;&#1086;&#1077;&#1082;&#1090;.pptx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07"/>
            <a:ext cx="9161476" cy="6871107"/>
          </a:xfrm>
        </p:spPr>
      </p:pic>
    </p:spTree>
    <p:extLst>
      <p:ext uri="{BB962C8B-B14F-4D97-AF65-F5344CB8AC3E}">
        <p14:creationId xmlns:p14="http://schemas.microsoft.com/office/powerpoint/2010/main" val="220011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07"/>
            <a:ext cx="9161476" cy="6871107"/>
          </a:xfrm>
        </p:spPr>
      </p:pic>
    </p:spTree>
    <p:extLst>
      <p:ext uri="{BB962C8B-B14F-4D97-AF65-F5344CB8AC3E}">
        <p14:creationId xmlns:p14="http://schemas.microsoft.com/office/powerpoint/2010/main" val="32186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МОЯ СЕМЬЯ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Семья Алексеевых</a:t>
            </a:r>
          </a:p>
          <a:p>
            <a:r>
              <a:rPr lang="ru-RU" dirty="0" smtClean="0"/>
              <a:t>Семья Борисовых</a:t>
            </a:r>
          </a:p>
          <a:p>
            <a:r>
              <a:rPr lang="ru-RU" dirty="0" smtClean="0"/>
              <a:t>Семья Васильевых</a:t>
            </a:r>
          </a:p>
          <a:p>
            <a:r>
              <a:rPr lang="ru-RU" dirty="0" smtClean="0"/>
              <a:t>Семья Григорьевых</a:t>
            </a:r>
          </a:p>
          <a:p>
            <a:endParaRPr lang="ru-RU" dirty="0"/>
          </a:p>
          <a:p>
            <a:r>
              <a:rPr lang="ru-RU" dirty="0" smtClean="0"/>
              <a:t>Задание: посчитать доход и расход «своей» семьи. Сформировать </a:t>
            </a:r>
            <a:r>
              <a:rPr lang="ru-RU" dirty="0" err="1" smtClean="0"/>
              <a:t>продовольственую</a:t>
            </a:r>
            <a:r>
              <a:rPr lang="ru-RU" dirty="0" smtClean="0"/>
              <a:t> корзину вашей семьи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2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2520280" cy="114300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Обязательные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расходы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5149552"/>
          </a:xfrm>
        </p:spPr>
        <p:txBody>
          <a:bodyPr>
            <a:normAutofit lnSpcReduction="10000"/>
          </a:bodyPr>
          <a:lstStyle/>
          <a:p>
            <a:r>
              <a:rPr lang="ru-RU" sz="3600" dirty="0">
                <a:solidFill>
                  <a:srgbClr val="000000"/>
                </a:solidFill>
                <a:latin typeface="Times New Roman"/>
                <a:ea typeface="Times New Roman"/>
              </a:rPr>
              <a:t>Танцы, премия,  пенсия, продукты, одежда, заработная платал, рента,  газ, отдых на море , наследство, учёба, обувь, налоги, электроэнергия, квартплата, путешествия, лекарства, игрушки, компьютер, стипендия,  бытовая химия , видеокассеты, пособие, посещение боулинга, музыкальная (спортивная школа), Турист. Поездка</a:t>
            </a:r>
            <a:endParaRPr lang="ru-RU" sz="3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419872" y="332656"/>
            <a:ext cx="2520280" cy="11430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200" dirty="0" smtClean="0"/>
              <a:t>Произвольные </a:t>
            </a:r>
            <a:br>
              <a:rPr lang="ru-RU" sz="3200" dirty="0" smtClean="0"/>
            </a:br>
            <a:r>
              <a:rPr lang="ru-RU" sz="3200" dirty="0" smtClean="0"/>
              <a:t> расходы</a:t>
            </a:r>
            <a:endParaRPr lang="ru-RU" sz="32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300192" y="332656"/>
            <a:ext cx="252028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3200" dirty="0" smtClean="0"/>
              <a:t>Доходы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3533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89008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«Верные – неверные утверждения»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258460"/>
              </p:ext>
            </p:extLst>
          </p:nvPr>
        </p:nvGraphicFramePr>
        <p:xfrm>
          <a:off x="1043608" y="1196752"/>
          <a:ext cx="7992887" cy="5561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Документ" r:id="rId4" imgW="6278635" imgH="6081444" progId="Word.Document.12">
                  <p:embed/>
                </p:oleObj>
              </mc:Choice>
              <mc:Fallback>
                <p:oleObj name="Документ" r:id="rId4" imgW="6278635" imgH="608144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3608" y="1196752"/>
                        <a:ext cx="7992887" cy="5561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111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502047"/>
              </p:ext>
            </p:extLst>
          </p:nvPr>
        </p:nvGraphicFramePr>
        <p:xfrm>
          <a:off x="899592" y="1447800"/>
          <a:ext cx="7920880" cy="5285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520"/>
                <a:gridCol w="5174360"/>
              </a:tblGrid>
              <a:tr h="798719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Количество баллов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Оценка группы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9871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34-40 баллов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Мы все знаем о бюджете семьи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79871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27-33 балла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Знаем много о бюджете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37861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21-26 баллов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Мы знаем,  что такое бюджет, но знания</a:t>
                      </a:r>
                      <a:r>
                        <a:rPr lang="ru-RU" sz="3200" baseline="0" dirty="0" smtClean="0">
                          <a:solidFill>
                            <a:schemeClr val="tx1"/>
                          </a:solidFill>
                        </a:rPr>
                        <a:t> не полные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798719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20 баллов и менее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Понятия не имею, что такое бюджет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6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Посчитать примерные доходы и расходы семьи. </a:t>
            </a:r>
          </a:p>
          <a:p>
            <a:r>
              <a:rPr lang="ru-RU" dirty="0" smtClean="0"/>
              <a:t>Составить задачу: я в лагере и у меня 1000 рублей. Расходы в лагере.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6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250120" cy="6192688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174263"/>
              </p:ext>
            </p:extLst>
          </p:nvPr>
        </p:nvGraphicFramePr>
        <p:xfrm>
          <a:off x="323528" y="188640"/>
          <a:ext cx="8640960" cy="623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/>
                <a:gridCol w="4320480"/>
              </a:tblGrid>
              <a:tr h="3743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Нелегко деньги нажить,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на чёрный день.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Береги денежку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тот денег не скопит.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Копейка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в один карман.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Кто долго спит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 легко прожить.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Береги хлеб для еды,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 деньги будут.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7680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Не клади все деньги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 деньги для беды.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Были бы мы,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рубль бережёт.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7957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Не имей 100 рублей,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 имей 100 друзей.</a:t>
                      </a: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1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43093" cy="7007319"/>
          </a:xfrm>
        </p:spPr>
      </p:pic>
    </p:spTree>
    <p:extLst>
      <p:ext uri="{BB962C8B-B14F-4D97-AF65-F5344CB8AC3E}">
        <p14:creationId xmlns:p14="http://schemas.microsoft.com/office/powerpoint/2010/main" val="27428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занятия: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accent3"/>
                </a:solidFill>
              </a:rPr>
              <a:t>Сформировать представления учащихся о семейном бюджете и о его роли в семье.</a:t>
            </a:r>
          </a:p>
        </p:txBody>
      </p:sp>
    </p:spTree>
    <p:extLst>
      <p:ext uri="{BB962C8B-B14F-4D97-AF65-F5344CB8AC3E}">
        <p14:creationId xmlns:p14="http://schemas.microsoft.com/office/powerpoint/2010/main" val="415722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занятия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Через представление конкретной ситуации сформулировать понятие «семейный бюджет».</a:t>
            </a:r>
          </a:p>
          <a:p>
            <a:r>
              <a:rPr lang="ru-RU" dirty="0"/>
              <a:t>2. Организовать работу с текстами в группах и сформировать понятие «профицит» и «дефицит» бюджета.</a:t>
            </a:r>
          </a:p>
          <a:p>
            <a:r>
              <a:rPr lang="ru-RU" dirty="0"/>
              <a:t>3. Организуя работу с конкретными ситуациями научить планировать и рассчитывать бюджет 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НАЙДИ СЛОВО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8623308"/>
              </p:ext>
            </p:extLst>
          </p:nvPr>
        </p:nvGraphicFramePr>
        <p:xfrm>
          <a:off x="2123728" y="1268758"/>
          <a:ext cx="5688630" cy="5260848"/>
        </p:xfrm>
        <a:graphic>
          <a:graphicData uri="http://schemas.openxmlformats.org/drawingml/2006/table">
            <a:tbl>
              <a:tblPr firstRow="1" firstCol="1" bandRow="1"/>
              <a:tblGrid>
                <a:gridCol w="914245"/>
                <a:gridCol w="954877"/>
                <a:gridCol w="954877"/>
                <a:gridCol w="954877"/>
                <a:gridCol w="954877"/>
                <a:gridCol w="954877"/>
              </a:tblGrid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Б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Р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М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Ь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Ж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Д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Ю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В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Ю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Б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Е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У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И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Д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Т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К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И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Л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У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Ж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Д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Я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К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М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Е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Н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Е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Р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876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Ш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И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Р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75"/>
                        </a:spcAft>
                      </a:pPr>
                      <a:r>
                        <a:rPr lang="ru-RU" sz="4400" dirty="0">
                          <a:solidFill>
                            <a:srgbClr val="333333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Т</a:t>
                      </a:r>
                      <a:endParaRPr lang="ru-RU" sz="4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42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3"/>
                </a:solidFill>
                <a:hlinkClick r:id="rId2" action="ppaction://hlinksldjump"/>
              </a:rPr>
              <a:t>Установленные законом обязательные платежи   </a:t>
            </a:r>
            <a:r>
              <a:rPr lang="ru-RU" sz="4000" dirty="0">
                <a:solidFill>
                  <a:schemeClr val="accent3"/>
                </a:solidFill>
                <a:hlinkClick r:id="rId3" action="ppaction://hlinkpres?slideindex=1&amp;slidetitle="/>
              </a:rPr>
              <a:t>       </a:t>
            </a:r>
            <a:r>
              <a:rPr lang="ru-RU" sz="4000" dirty="0">
                <a:solidFill>
                  <a:schemeClr val="accent3"/>
                </a:solidFill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768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3"/>
                </a:solidFill>
                <a:hlinkClick r:id="rId2" action="ppaction://hlinkpres?slideindex=1&amp;slidetitle="/>
              </a:rPr>
              <a:t>Установленные законом обязательные платежи          </a:t>
            </a:r>
            <a:r>
              <a:rPr lang="ru-RU" sz="4000" dirty="0">
                <a:solidFill>
                  <a:schemeClr val="accent3"/>
                </a:solidFill>
              </a:rPr>
              <a:t>                     </a:t>
            </a:r>
          </a:p>
          <a:p>
            <a:r>
              <a:rPr lang="ru-RU" sz="4000" dirty="0">
                <a:solidFill>
                  <a:schemeClr val="accent3"/>
                </a:solidFill>
                <a:hlinkClick r:id="rId3" action="ppaction://hlinksldjump"/>
              </a:rPr>
              <a:t>Деньги,  которые тратятся из бюджета                                               </a:t>
            </a:r>
            <a:endParaRPr lang="ru-RU" sz="4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5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3"/>
                </a:solidFill>
                <a:hlinkClick r:id="rId2" action="ppaction://hlinkpres?slideindex=1&amp;slidetitle="/>
              </a:rPr>
              <a:t>Установленные законом обязательные платежи          </a:t>
            </a:r>
            <a:r>
              <a:rPr lang="ru-RU" sz="4000" dirty="0">
                <a:solidFill>
                  <a:schemeClr val="accent3"/>
                </a:solidFill>
              </a:rPr>
              <a:t>                     </a:t>
            </a:r>
          </a:p>
          <a:p>
            <a:r>
              <a:rPr lang="ru-RU" sz="4000" dirty="0">
                <a:solidFill>
                  <a:schemeClr val="accent3"/>
                </a:solidFill>
                <a:hlinkClick r:id="rId3" action="ppaction://hlinksldjump"/>
              </a:rPr>
              <a:t>Деньги,  которые тратятся из бюджета                                              </a:t>
            </a:r>
            <a:r>
              <a:rPr lang="ru-RU" sz="4000" dirty="0">
                <a:solidFill>
                  <a:schemeClr val="accent3"/>
                </a:solidFill>
              </a:rPr>
              <a:t> </a:t>
            </a:r>
          </a:p>
          <a:p>
            <a:r>
              <a:rPr lang="ru-RU" sz="4000" dirty="0">
                <a:solidFill>
                  <a:schemeClr val="accent3"/>
                </a:solidFill>
                <a:hlinkClick r:id="rId4" action="ppaction://hlinksldjump"/>
              </a:rPr>
              <a:t>План доходов и расходов   </a:t>
            </a:r>
            <a:r>
              <a:rPr lang="ru-RU" sz="4000" dirty="0">
                <a:solidFill>
                  <a:schemeClr val="accent3"/>
                </a:solidFill>
              </a:rPr>
              <a:t>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460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solidFill>
                  <a:schemeClr val="accent3"/>
                </a:solidFill>
                <a:hlinkClick r:id="rId2" action="ppaction://hlinkpres?slideindex=1&amp;slidetitle="/>
              </a:rPr>
              <a:t>Установленные законом обязательные платежи          </a:t>
            </a:r>
            <a:r>
              <a:rPr lang="ru-RU" sz="4000" dirty="0">
                <a:solidFill>
                  <a:schemeClr val="accent3"/>
                </a:solidFill>
              </a:rPr>
              <a:t>                     </a:t>
            </a:r>
          </a:p>
          <a:p>
            <a:r>
              <a:rPr lang="ru-RU" sz="4000" dirty="0">
                <a:solidFill>
                  <a:schemeClr val="accent3"/>
                </a:solidFill>
              </a:rPr>
              <a:t>Деньги,  которые тратятся из бюджета                                               </a:t>
            </a:r>
          </a:p>
          <a:p>
            <a:r>
              <a:rPr lang="ru-RU" sz="4000" dirty="0">
                <a:solidFill>
                  <a:schemeClr val="accent3"/>
                </a:solidFill>
              </a:rPr>
              <a:t>План доходов и расходов                                                                     </a:t>
            </a:r>
          </a:p>
          <a:p>
            <a:r>
              <a:rPr lang="ru-RU" sz="4000" dirty="0">
                <a:solidFill>
                  <a:schemeClr val="accent3"/>
                </a:solidFill>
              </a:rPr>
              <a:t>Деньги, которые поступают в бюджет. </a:t>
            </a:r>
          </a:p>
        </p:txBody>
      </p:sp>
    </p:spTree>
    <p:extLst>
      <p:ext uri="{BB962C8B-B14F-4D97-AF65-F5344CB8AC3E}">
        <p14:creationId xmlns:p14="http://schemas.microsoft.com/office/powerpoint/2010/main" val="893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ЕМЕЙНЫЙ БЮДЖЕТ (РУСС.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69" y="32048"/>
            <a:ext cx="9233195" cy="6669360"/>
          </a:xfrm>
        </p:spPr>
      </p:pic>
    </p:spTree>
    <p:extLst>
      <p:ext uri="{BB962C8B-B14F-4D97-AF65-F5344CB8AC3E}">
        <p14:creationId xmlns:p14="http://schemas.microsoft.com/office/powerpoint/2010/main" val="352426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88</TotalTime>
  <Words>377</Words>
  <Application>Microsoft Office PowerPoint</Application>
  <PresentationFormat>Экран (4:3)</PresentationFormat>
  <Paragraphs>95</Paragraphs>
  <Slides>17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Солнцестояние</vt:lpstr>
      <vt:lpstr>Документ</vt:lpstr>
      <vt:lpstr>Презентация PowerPoint</vt:lpstr>
      <vt:lpstr>Цель занятия:</vt:lpstr>
      <vt:lpstr>Задачи занятия</vt:lpstr>
      <vt:lpstr>НАЙДИ СЛОВО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МОЯ СЕМЬЯ</vt:lpstr>
      <vt:lpstr>Обязательные   расходы</vt:lpstr>
      <vt:lpstr>«Верные – неверные утверждения»</vt:lpstr>
      <vt:lpstr>Результаты</vt:lpstr>
      <vt:lpstr>Домашнее задание: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2018-11-17T09:31:46Z</dcterms:created>
  <dcterms:modified xsi:type="dcterms:W3CDTF">2018-11-26T16:51:13Z</dcterms:modified>
</cp:coreProperties>
</file>