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2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9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8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012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497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615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370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055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52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09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5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79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9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94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70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44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48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BC7850-4264-406C-8D1A-DA417E49E86B}" type="datetimeFigureOut">
              <a:rPr lang="ru-RU" smtClean="0"/>
              <a:t>02.12.2019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D7F78F-C127-4BB9-B17C-A017D013C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28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 Урок по математике 9 класс по теме «Методы решения  </a:t>
            </a:r>
            <a:r>
              <a:rPr lang="ru-RU" sz="4400" b="1" dirty="0" smtClean="0">
                <a:solidFill>
                  <a:srgbClr val="FF0000"/>
                </a:solidFill>
              </a:rPr>
              <a:t>систем </a:t>
            </a:r>
            <a:r>
              <a:rPr lang="ru-RU" sz="4400" b="1" dirty="0" smtClean="0">
                <a:solidFill>
                  <a:srgbClr val="FF0000"/>
                </a:solidFill>
              </a:rPr>
              <a:t>уравнений»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Учитель: 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Воротынцева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Л.А.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1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982" y="0"/>
            <a:ext cx="105710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3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277" y="0"/>
            <a:ext cx="103367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79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127" y="0"/>
            <a:ext cx="10584873" cy="688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25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313" y="7209"/>
            <a:ext cx="10501312" cy="383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ряд: </a:t>
            </a:r>
            <a:r>
              <a:rPr lang="ru-RU" sz="2800" b="1" dirty="0">
                <a:latin typeface="Corbel Light" panose="020B0303020204020204" pitchFamily="34" charset="0"/>
              </a:rPr>
              <a:t>решите систему функционально-графическим </a:t>
            </a:r>
            <a:r>
              <a:rPr lang="ru-RU" sz="2800" b="1" dirty="0" smtClean="0">
                <a:latin typeface="Corbel Light" panose="020B0303020204020204" pitchFamily="34" charset="0"/>
              </a:rPr>
              <a:t>методом:          </a:t>
            </a:r>
            <a:r>
              <a:rPr lang="en-US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ru-RU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 - 4,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en-US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2800" b="1" dirty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= -2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b="1" dirty="0" smtClean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b="1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b="1" dirty="0" smtClean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b="1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656345" y="616639"/>
            <a:ext cx="371474" cy="814387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57313" y="2063840"/>
            <a:ext cx="97297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2"/>
            </a:pP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ряд: </a:t>
            </a:r>
            <a:r>
              <a:rPr lang="ru-RU" sz="2800" b="1" dirty="0" smtClean="0">
                <a:latin typeface="Corbel Light" panose="020B0303020204020204" pitchFamily="34" charset="0"/>
              </a:rPr>
              <a:t>решите   </a:t>
            </a:r>
            <a:r>
              <a:rPr lang="ru-RU" sz="2800" b="1" dirty="0" smtClean="0">
                <a:latin typeface="Corbel Light" panose="020B0303020204020204" pitchFamily="34" charset="0"/>
              </a:rPr>
              <a:t>систему </a:t>
            </a:r>
            <a:r>
              <a:rPr lang="ru-RU" sz="2800" b="1" dirty="0">
                <a:latin typeface="Corbel Light" panose="020B0303020204020204" pitchFamily="34" charset="0"/>
              </a:rPr>
              <a:t>методом подстановки: </a:t>
            </a:r>
            <a:r>
              <a:rPr lang="ru-RU" sz="2800" b="1" dirty="0" smtClean="0">
                <a:latin typeface="Corbel Light" panose="020B0303020204020204" pitchFamily="34" charset="0"/>
              </a:rPr>
              <a:t>  </a:t>
            </a:r>
            <a:endParaRPr lang="ru-RU" sz="2800" b="1" dirty="0" smtClean="0">
              <a:latin typeface="Corbel Light" panose="020B0303020204020204" pitchFamily="34" charset="0"/>
            </a:endParaRPr>
          </a:p>
          <a:p>
            <a:r>
              <a:rPr lang="ru-RU" sz="2800" b="1" dirty="0">
                <a:latin typeface="Corbel Light" panose="020B0303020204020204" pitchFamily="34" charset="0"/>
              </a:rPr>
              <a:t> </a:t>
            </a:r>
            <a:r>
              <a:rPr lang="ru-RU" sz="2800" b="1" dirty="0" smtClean="0">
                <a:latin typeface="Corbel Light" panose="020B0303020204020204" pitchFamily="34" charset="0"/>
              </a:rPr>
              <a:t>             </a:t>
            </a:r>
            <a:r>
              <a:rPr lang="ru-RU" sz="2800" b="1" dirty="0" smtClean="0">
                <a:latin typeface="Corbel Light" panose="020B0303020204020204" pitchFamily="34" charset="0"/>
              </a:rPr>
              <a:t> </a:t>
            </a:r>
            <a:r>
              <a:rPr lang="en-US" sz="2800" b="1" dirty="0" smtClean="0">
                <a:latin typeface="Corbel Light" panose="020B0303020204020204" pitchFamily="34" charset="0"/>
              </a:rPr>
              <a:t>x</a:t>
            </a:r>
            <a:r>
              <a:rPr lang="ru-RU" sz="2800" b="1" dirty="0" smtClean="0">
                <a:latin typeface="Corbel Light" panose="020B0303020204020204" pitchFamily="34" charset="0"/>
              </a:rPr>
              <a:t> </a:t>
            </a:r>
            <a:r>
              <a:rPr lang="ru-RU" sz="2800" b="1" dirty="0">
                <a:latin typeface="Corbel Light" panose="020B0303020204020204" pitchFamily="34" charset="0"/>
              </a:rPr>
              <a:t>+ 2</a:t>
            </a:r>
            <a:r>
              <a:rPr lang="en-US" sz="2800" b="1" dirty="0">
                <a:latin typeface="Corbel Light" panose="020B0303020204020204" pitchFamily="34" charset="0"/>
              </a:rPr>
              <a:t>y</a:t>
            </a:r>
            <a:r>
              <a:rPr lang="ru-RU" sz="2800" b="1" dirty="0">
                <a:latin typeface="Corbel Light" panose="020B0303020204020204" pitchFamily="34" charset="0"/>
              </a:rPr>
              <a:t> = 1,</a:t>
            </a:r>
          </a:p>
          <a:p>
            <a:r>
              <a:rPr lang="ru-RU" sz="2800" b="1" dirty="0" smtClean="0">
                <a:latin typeface="Corbel Light" panose="020B0303020204020204" pitchFamily="34" charset="0"/>
              </a:rPr>
              <a:t>                </a:t>
            </a:r>
            <a:r>
              <a:rPr lang="en-US" sz="2800" b="1" dirty="0" err="1" smtClean="0">
                <a:latin typeface="Corbel Light" panose="020B0303020204020204" pitchFamily="34" charset="0"/>
              </a:rPr>
              <a:t>xy</a:t>
            </a:r>
            <a:r>
              <a:rPr lang="ru-RU" sz="2800" b="1" dirty="0" smtClean="0">
                <a:latin typeface="Corbel Light" panose="020B0303020204020204" pitchFamily="34" charset="0"/>
              </a:rPr>
              <a:t> </a:t>
            </a:r>
            <a:r>
              <a:rPr lang="ru-RU" sz="2800" b="1" dirty="0">
                <a:latin typeface="Corbel Light" panose="020B0303020204020204" pitchFamily="34" charset="0"/>
              </a:rPr>
              <a:t>= -1.  </a:t>
            </a:r>
            <a:endParaRPr lang="ru-RU" sz="2800" b="1" dirty="0">
              <a:latin typeface="Corbel Light" panose="020B0303020204020204" pitchFamily="34" charset="0"/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653253" y="2622387"/>
            <a:ext cx="282178" cy="67935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557338" y="3849626"/>
            <a:ext cx="107013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3"/>
            </a:pP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ряд</a:t>
            </a:r>
            <a:r>
              <a:rPr lang="ru-RU" sz="28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ru-RU" sz="2800" b="1" dirty="0" smtClean="0">
                <a:latin typeface="Corbel Light" panose="020B0303020204020204" pitchFamily="34" charset="0"/>
              </a:rPr>
              <a:t>решите   систему методом  сложения                </a:t>
            </a:r>
            <a:endParaRPr lang="ru-RU" sz="2800" b="1" dirty="0" smtClean="0">
              <a:latin typeface="Corbel Light" panose="020B0303020204020204" pitchFamily="34" charset="0"/>
            </a:endParaRPr>
          </a:p>
          <a:p>
            <a:pPr marL="514350" indent="-514350">
              <a:buAutoNum type="arabicPlain" startAt="3"/>
            </a:pPr>
            <a:endParaRPr lang="ru-RU" sz="2800" b="1" dirty="0">
              <a:latin typeface="Corbel Light" panose="020B0303020204020204" pitchFamily="34" charset="0"/>
            </a:endParaRPr>
          </a:p>
          <a:p>
            <a:r>
              <a:rPr lang="ru-RU" sz="2800" b="1" dirty="0" smtClean="0">
                <a:latin typeface="Corbel Light" panose="020B0303020204020204" pitchFamily="34" charset="0"/>
              </a:rPr>
              <a:t>         </a:t>
            </a:r>
            <a:r>
              <a:rPr lang="en-US" sz="2800" b="1" dirty="0" smtClean="0">
                <a:latin typeface="Corbel Light" panose="020B0303020204020204" pitchFamily="34" charset="0"/>
              </a:rPr>
              <a:t>x</a:t>
            </a:r>
            <a:r>
              <a:rPr lang="ru-RU" sz="2800" b="1" dirty="0">
                <a:latin typeface="Corbel Light" panose="020B0303020204020204" pitchFamily="34" charset="0"/>
              </a:rPr>
              <a:t>²</a:t>
            </a:r>
            <a:r>
              <a:rPr lang="en-US" sz="2800" b="1" dirty="0">
                <a:latin typeface="Corbel Light" panose="020B0303020204020204" pitchFamily="34" charset="0"/>
              </a:rPr>
              <a:t> + 2y² = 36</a:t>
            </a:r>
            <a:r>
              <a:rPr lang="en-US" sz="2800" b="1" dirty="0" smtClean="0">
                <a:latin typeface="Corbel Light" panose="020B0303020204020204" pitchFamily="34" charset="0"/>
              </a:rPr>
              <a:t>,</a:t>
            </a:r>
            <a:r>
              <a:rPr lang="ru-RU" sz="2800" b="1" dirty="0" smtClean="0">
                <a:latin typeface="Corbel Light" panose="020B0303020204020204" pitchFamily="34" charset="0"/>
              </a:rPr>
              <a:t>                                            </a:t>
            </a:r>
          </a:p>
          <a:p>
            <a:r>
              <a:rPr lang="ru-RU" sz="2800" b="1" dirty="0">
                <a:latin typeface="Corbel Light" panose="020B0303020204020204" pitchFamily="34" charset="0"/>
              </a:rPr>
              <a:t> </a:t>
            </a:r>
            <a:r>
              <a:rPr lang="ru-RU" sz="2800" b="1" dirty="0" smtClean="0">
                <a:latin typeface="Corbel Light" panose="020B0303020204020204" pitchFamily="34" charset="0"/>
              </a:rPr>
              <a:t>       </a:t>
            </a:r>
            <a:r>
              <a:rPr lang="en-US" sz="2800" b="1" dirty="0" smtClean="0">
                <a:latin typeface="Corbel Light" panose="020B0303020204020204" pitchFamily="34" charset="0"/>
              </a:rPr>
              <a:t>3x² </a:t>
            </a:r>
            <a:r>
              <a:rPr lang="en-US" sz="2800" b="1" dirty="0">
                <a:latin typeface="Corbel Light" panose="020B0303020204020204" pitchFamily="34" charset="0"/>
              </a:rPr>
              <a:t>-2y² = -20.</a:t>
            </a:r>
            <a:r>
              <a:rPr lang="en-US" sz="2800" dirty="0">
                <a:latin typeface="Corbel Light" panose="020B0303020204020204" pitchFamily="34" charset="0"/>
              </a:rPr>
              <a:t>  </a:t>
            </a:r>
            <a:endParaRPr lang="ru-RU" sz="2800" dirty="0">
              <a:latin typeface="Corbel Light" panose="020B0303020204020204" pitchFamily="34" charset="0"/>
            </a:endParaRPr>
          </a:p>
          <a:p>
            <a:endParaRPr lang="ru-RU" sz="2800" b="1" dirty="0">
              <a:latin typeface="Corbel Light" panose="020B0303020204020204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2144209" y="4839076"/>
            <a:ext cx="258961" cy="65586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96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4435" y="290944"/>
            <a:ext cx="8395855" cy="1643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Решите систему:               </a:t>
            </a: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</a:t>
            </a:r>
            <a:r>
              <a:rPr lang="en-US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 + </a:t>
            </a:r>
            <a:r>
              <a:rPr lang="en-US" sz="4400" b="1" dirty="0" err="1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2;</a:t>
            </a:r>
            <a:endParaRPr lang="ru-RU" sz="4400" b="1" dirty="0" smtClean="0">
              <a:solidFill>
                <a:schemeClr val="accent4">
                  <a:lumMod val="75000"/>
                </a:schemeClr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4400" b="1" dirty="0" smtClean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+2</a:t>
            </a:r>
            <a:r>
              <a:rPr lang="en-US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400" b="1" dirty="0">
                <a:solidFill>
                  <a:schemeClr val="accent4">
                    <a:lumMod val="75000"/>
                  </a:schemeClr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3.</a:t>
            </a:r>
            <a:endParaRPr lang="ru-RU" sz="4400" b="1" dirty="0">
              <a:solidFill>
                <a:schemeClr val="accent4">
                  <a:lumMod val="75000"/>
                </a:schemeClr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6553201" y="475591"/>
            <a:ext cx="346363" cy="1274618"/>
          </a:xfrm>
          <a:prstGeom prst="lef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 rot="10800000" flipV="1">
            <a:off x="3114041" y="2395324"/>
            <a:ext cx="45719" cy="242178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Левая фигурная скобка 5"/>
          <p:cNvSpPr/>
          <p:nvPr/>
        </p:nvSpPr>
        <p:spPr>
          <a:xfrm rot="10800000" flipV="1">
            <a:off x="4097021" y="2396257"/>
            <a:ext cx="45719" cy="264194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 rot="10800000" flipV="1">
            <a:off x="2586409" y="2404849"/>
            <a:ext cx="662247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Введем новую переменную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² +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2 = 0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= -2, </a:t>
            </a: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= 1.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Делаем обратную замену: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 rot="10800000" flipV="1">
            <a:off x="2586410" y="1020294"/>
            <a:ext cx="9037553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endParaRPr lang="ru-RU" altLang="ru-RU" sz="4000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ru-RU" alt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sz="4000" b="1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ru-RU" alt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kumimoji="0" lang="en-US" alt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-2,              </a:t>
            </a:r>
            <a:r>
              <a:rPr kumimoji="0" lang="en-US" alt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</a:t>
            </a:r>
          </a:p>
          <a:p>
            <a:r>
              <a:rPr lang="en-US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+2</a:t>
            </a:r>
            <a:r>
              <a:rPr lang="en-US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3.</a:t>
            </a:r>
            <a:r>
              <a:rPr lang="en-US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+2</a:t>
            </a:r>
            <a:r>
              <a:rPr lang="en-US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b="1" dirty="0" smtClean="0"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3</a:t>
            </a:r>
            <a:endParaRPr lang="ru-RU" sz="4000" b="1" dirty="0" smtClean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sz="4000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altLang="ru-RU" sz="4000" dirty="0"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6026727" y="4733925"/>
            <a:ext cx="45719" cy="86325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4966045" y="4817110"/>
            <a:ext cx="398551" cy="90436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2202700" y="4844762"/>
            <a:ext cx="363449" cy="96981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372303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18" y="-106693"/>
            <a:ext cx="10764982" cy="696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81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2" y="-89492"/>
            <a:ext cx="3823853" cy="24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a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83" y="3047999"/>
            <a:ext cx="3754926" cy="111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al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236" y="4420555"/>
            <a:ext cx="1946744" cy="2151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 rot="10800000" flipV="1">
            <a:off x="5791199" y="5686721"/>
            <a:ext cx="4932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Ответ: (5;-2)</a:t>
            </a:r>
          </a:p>
        </p:txBody>
      </p:sp>
    </p:spTree>
    <p:extLst>
      <p:ext uri="{BB962C8B-B14F-4D97-AF65-F5344CB8AC3E}">
        <p14:creationId xmlns:p14="http://schemas.microsoft.com/office/powerpoint/2010/main" val="1227345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236" y="151984"/>
            <a:ext cx="6899564" cy="623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407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192</TotalTime>
  <Words>167</Words>
  <Application>Microsoft Office PowerPoint</Application>
  <PresentationFormat>Произвольный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Параллакс</vt:lpstr>
      <vt:lpstr> Урок по математике 9 класс по теме «Методы решения  систем уравнений»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систем уравнений методом введения новой переменной</dc:title>
  <dc:creator>Vorot</dc:creator>
  <cp:lastModifiedBy>USER</cp:lastModifiedBy>
  <cp:revision>12</cp:revision>
  <dcterms:created xsi:type="dcterms:W3CDTF">2019-12-01T18:12:25Z</dcterms:created>
  <dcterms:modified xsi:type="dcterms:W3CDTF">2019-12-02T15:28:35Z</dcterms:modified>
</cp:coreProperties>
</file>