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-516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C7850-4264-406C-8D1A-DA417E49E86B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7F78F-C127-4BB9-B17C-A017D013C5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522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C7850-4264-406C-8D1A-DA417E49E86B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7F78F-C127-4BB9-B17C-A017D013C5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4193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C7850-4264-406C-8D1A-DA417E49E86B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7F78F-C127-4BB9-B17C-A017D013C5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02804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C7850-4264-406C-8D1A-DA417E49E86B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7F78F-C127-4BB9-B17C-A017D013C5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60122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C7850-4264-406C-8D1A-DA417E49E86B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7F78F-C127-4BB9-B17C-A017D013C5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84973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C7850-4264-406C-8D1A-DA417E49E86B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7F78F-C127-4BB9-B17C-A017D013C5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36154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C7850-4264-406C-8D1A-DA417E49E86B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7F78F-C127-4BB9-B17C-A017D013C5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73705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C7850-4264-406C-8D1A-DA417E49E86B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7F78F-C127-4BB9-B17C-A017D013C5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30554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C7850-4264-406C-8D1A-DA417E49E86B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7F78F-C127-4BB9-B17C-A017D013C5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0522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C7850-4264-406C-8D1A-DA417E49E86B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62D7F78F-C127-4BB9-B17C-A017D013C5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6095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C7850-4264-406C-8D1A-DA417E49E86B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7F78F-C127-4BB9-B17C-A017D013C5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7450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C7850-4264-406C-8D1A-DA417E49E86B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7F78F-C127-4BB9-B17C-A017D013C5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7798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C7850-4264-406C-8D1A-DA417E49E86B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7F78F-C127-4BB9-B17C-A017D013C5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2392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C7850-4264-406C-8D1A-DA417E49E86B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7F78F-C127-4BB9-B17C-A017D013C5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3945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C7850-4264-406C-8D1A-DA417E49E86B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7F78F-C127-4BB9-B17C-A017D013C5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8704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C7850-4264-406C-8D1A-DA417E49E86B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7F78F-C127-4BB9-B17C-A017D013C5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7445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C7850-4264-406C-8D1A-DA417E49E86B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7F78F-C127-4BB9-B17C-A017D013C5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2487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CBC7850-4264-406C-8D1A-DA417E49E86B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2D7F78F-C127-4BB9-B17C-A017D013C5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0284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 Урок по математике 9 класс по теме «Методы решения  </a:t>
            </a:r>
            <a:r>
              <a:rPr lang="ru-RU" sz="4400" b="1" dirty="0" smtClean="0">
                <a:solidFill>
                  <a:srgbClr val="FF0000"/>
                </a:solidFill>
              </a:rPr>
              <a:t>систем </a:t>
            </a:r>
            <a:r>
              <a:rPr lang="ru-RU" sz="4400" b="1" dirty="0" smtClean="0">
                <a:solidFill>
                  <a:srgbClr val="FF0000"/>
                </a:solidFill>
              </a:rPr>
              <a:t>уравнений»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Учитель:  </a:t>
            </a:r>
            <a:r>
              <a:rPr lang="ru-RU" sz="28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Воротынцева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Л.А. 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1419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0982" y="0"/>
            <a:ext cx="1057101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1339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5277" y="0"/>
            <a:ext cx="1033672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9799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7127" y="0"/>
            <a:ext cx="10584873" cy="6888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25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7313" y="7209"/>
            <a:ext cx="10501312" cy="38324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ru-RU" sz="2800" b="1" dirty="0" smtClean="0">
                <a:latin typeface="Corbel Light" panose="020B03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ряд: </a:t>
            </a:r>
            <a:r>
              <a:rPr lang="ru-RU" sz="2800" b="1" dirty="0">
                <a:latin typeface="Corbel Light" panose="020B0303020204020204" pitchFamily="34" charset="0"/>
              </a:rPr>
              <a:t>решите систему функционально-графическим </a:t>
            </a:r>
            <a:r>
              <a:rPr lang="ru-RU" sz="2800" b="1" dirty="0" smtClean="0">
                <a:latin typeface="Corbel Light" panose="020B0303020204020204" pitchFamily="34" charset="0"/>
              </a:rPr>
              <a:t>методом:          </a:t>
            </a:r>
            <a:r>
              <a:rPr lang="en-US" sz="2800" b="1" dirty="0" smtClean="0">
                <a:latin typeface="Corbel Light" panose="020B03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 </a:t>
            </a:r>
            <a:r>
              <a:rPr lang="ru-RU" sz="2800" b="1" dirty="0">
                <a:latin typeface="Corbel Light" panose="020B03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en-US" sz="2800" b="1" dirty="0">
                <a:latin typeface="Corbel Light" panose="020B03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ru-RU" sz="2800" b="1" dirty="0">
                <a:latin typeface="Corbel Light" panose="020B03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² - 4,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b="1" dirty="0" smtClean="0">
                <a:latin typeface="Corbel Light" panose="020B03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</a:t>
            </a:r>
            <a:r>
              <a:rPr lang="en-US" sz="2800" b="1" dirty="0" smtClean="0">
                <a:latin typeface="Corbel Light" panose="020B03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ru-RU" sz="2800" b="1" dirty="0" smtClean="0">
                <a:latin typeface="Corbel Light" panose="020B03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latin typeface="Corbel Light" panose="020B03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2800" b="1" dirty="0">
                <a:latin typeface="Corbel Light" panose="020B03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ru-RU" sz="2800" b="1" dirty="0">
                <a:latin typeface="Corbel Light" panose="020B03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= -2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2800" b="1" dirty="0" smtClean="0">
              <a:latin typeface="Corbel Light" panose="020B03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2800" b="1" dirty="0">
              <a:latin typeface="Corbel Light" panose="020B03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2800" b="1" dirty="0" smtClean="0">
              <a:latin typeface="Corbel Light" panose="020B03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2800" b="1" dirty="0">
              <a:latin typeface="Corbel Light" panose="020B03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b="1" dirty="0" smtClean="0">
                <a:latin typeface="Corbel Light" panose="020B03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Левая фигурная скобка 3"/>
          <p:cNvSpPr/>
          <p:nvPr/>
        </p:nvSpPr>
        <p:spPr>
          <a:xfrm>
            <a:off x="3656345" y="616639"/>
            <a:ext cx="371474" cy="814387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357313" y="2063840"/>
            <a:ext cx="972978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lain" startAt="2"/>
            </a:pPr>
            <a:r>
              <a:rPr lang="ru-RU" sz="2800" b="1" dirty="0" smtClean="0">
                <a:latin typeface="Corbel Light" panose="020B03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ряд: </a:t>
            </a:r>
            <a:r>
              <a:rPr lang="ru-RU" sz="2800" b="1" dirty="0" smtClean="0">
                <a:latin typeface="Corbel Light" panose="020B0303020204020204" pitchFamily="34" charset="0"/>
              </a:rPr>
              <a:t>решите   </a:t>
            </a:r>
            <a:r>
              <a:rPr lang="ru-RU" sz="2800" b="1" dirty="0" smtClean="0">
                <a:latin typeface="Corbel Light" panose="020B0303020204020204" pitchFamily="34" charset="0"/>
              </a:rPr>
              <a:t>систему </a:t>
            </a:r>
            <a:r>
              <a:rPr lang="ru-RU" sz="2800" b="1" dirty="0">
                <a:latin typeface="Corbel Light" panose="020B0303020204020204" pitchFamily="34" charset="0"/>
              </a:rPr>
              <a:t>методом подстановки: </a:t>
            </a:r>
            <a:r>
              <a:rPr lang="ru-RU" sz="2800" b="1" dirty="0" smtClean="0">
                <a:latin typeface="Corbel Light" panose="020B0303020204020204" pitchFamily="34" charset="0"/>
              </a:rPr>
              <a:t>  </a:t>
            </a:r>
            <a:endParaRPr lang="ru-RU" sz="2800" b="1" dirty="0" smtClean="0">
              <a:latin typeface="Corbel Light" panose="020B0303020204020204" pitchFamily="34" charset="0"/>
            </a:endParaRPr>
          </a:p>
          <a:p>
            <a:r>
              <a:rPr lang="ru-RU" sz="2800" b="1" dirty="0">
                <a:latin typeface="Corbel Light" panose="020B0303020204020204" pitchFamily="34" charset="0"/>
              </a:rPr>
              <a:t> </a:t>
            </a:r>
            <a:r>
              <a:rPr lang="ru-RU" sz="2800" b="1" dirty="0" smtClean="0">
                <a:latin typeface="Corbel Light" panose="020B0303020204020204" pitchFamily="34" charset="0"/>
              </a:rPr>
              <a:t>             </a:t>
            </a:r>
            <a:r>
              <a:rPr lang="ru-RU" sz="2800" b="1" dirty="0" smtClean="0">
                <a:latin typeface="Corbel Light" panose="020B0303020204020204" pitchFamily="34" charset="0"/>
              </a:rPr>
              <a:t> </a:t>
            </a:r>
            <a:r>
              <a:rPr lang="en-US" sz="2800" b="1" dirty="0" smtClean="0">
                <a:latin typeface="Corbel Light" panose="020B0303020204020204" pitchFamily="34" charset="0"/>
              </a:rPr>
              <a:t>x</a:t>
            </a:r>
            <a:r>
              <a:rPr lang="ru-RU" sz="2800" b="1" dirty="0" smtClean="0">
                <a:latin typeface="Corbel Light" panose="020B0303020204020204" pitchFamily="34" charset="0"/>
              </a:rPr>
              <a:t> </a:t>
            </a:r>
            <a:r>
              <a:rPr lang="ru-RU" sz="2800" b="1" dirty="0">
                <a:latin typeface="Corbel Light" panose="020B0303020204020204" pitchFamily="34" charset="0"/>
              </a:rPr>
              <a:t>+ 2</a:t>
            </a:r>
            <a:r>
              <a:rPr lang="en-US" sz="2800" b="1" dirty="0">
                <a:latin typeface="Corbel Light" panose="020B0303020204020204" pitchFamily="34" charset="0"/>
              </a:rPr>
              <a:t>y</a:t>
            </a:r>
            <a:r>
              <a:rPr lang="ru-RU" sz="2800" b="1" dirty="0">
                <a:latin typeface="Corbel Light" panose="020B0303020204020204" pitchFamily="34" charset="0"/>
              </a:rPr>
              <a:t> = 1,</a:t>
            </a:r>
          </a:p>
          <a:p>
            <a:r>
              <a:rPr lang="ru-RU" sz="2800" b="1" dirty="0" smtClean="0">
                <a:latin typeface="Corbel Light" panose="020B0303020204020204" pitchFamily="34" charset="0"/>
              </a:rPr>
              <a:t>                </a:t>
            </a:r>
            <a:r>
              <a:rPr lang="en-US" sz="2800" b="1" dirty="0" err="1" smtClean="0">
                <a:latin typeface="Corbel Light" panose="020B0303020204020204" pitchFamily="34" charset="0"/>
              </a:rPr>
              <a:t>xy</a:t>
            </a:r>
            <a:r>
              <a:rPr lang="ru-RU" sz="2800" b="1" dirty="0" smtClean="0">
                <a:latin typeface="Corbel Light" panose="020B0303020204020204" pitchFamily="34" charset="0"/>
              </a:rPr>
              <a:t> </a:t>
            </a:r>
            <a:r>
              <a:rPr lang="ru-RU" sz="2800" b="1" dirty="0">
                <a:latin typeface="Corbel Light" panose="020B0303020204020204" pitchFamily="34" charset="0"/>
              </a:rPr>
              <a:t>= -1.  </a:t>
            </a:r>
            <a:endParaRPr lang="ru-RU" sz="2800" b="1" dirty="0">
              <a:latin typeface="Corbel Light" panose="020B0303020204020204" pitchFamily="34" charset="0"/>
            </a:endParaRPr>
          </a:p>
        </p:txBody>
      </p:sp>
      <p:sp>
        <p:nvSpPr>
          <p:cNvPr id="6" name="Левая фигурная скобка 5"/>
          <p:cNvSpPr/>
          <p:nvPr/>
        </p:nvSpPr>
        <p:spPr>
          <a:xfrm>
            <a:off x="2653253" y="2622387"/>
            <a:ext cx="282178" cy="679359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rot="10800000" flipV="1">
            <a:off x="1557338" y="3849626"/>
            <a:ext cx="1070133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lain" startAt="3"/>
            </a:pPr>
            <a:r>
              <a:rPr lang="ru-RU" sz="2800" b="1" dirty="0" smtClean="0">
                <a:latin typeface="Corbel Light" panose="020B03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ряд</a:t>
            </a:r>
            <a:r>
              <a:rPr lang="ru-RU" sz="2800" b="1" dirty="0" smtClean="0">
                <a:latin typeface="Corbel Light" panose="020B03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 </a:t>
            </a:r>
            <a:r>
              <a:rPr lang="ru-RU" sz="2800" b="1" dirty="0" smtClean="0">
                <a:latin typeface="Corbel Light" panose="020B0303020204020204" pitchFamily="34" charset="0"/>
              </a:rPr>
              <a:t>решите   систему методом  сложения                </a:t>
            </a:r>
            <a:endParaRPr lang="ru-RU" sz="2800" b="1" dirty="0" smtClean="0">
              <a:latin typeface="Corbel Light" panose="020B0303020204020204" pitchFamily="34" charset="0"/>
            </a:endParaRPr>
          </a:p>
          <a:p>
            <a:pPr marL="514350" indent="-514350">
              <a:buAutoNum type="arabicPlain" startAt="3"/>
            </a:pPr>
            <a:endParaRPr lang="ru-RU" sz="2800" b="1" dirty="0">
              <a:latin typeface="Corbel Light" panose="020B0303020204020204" pitchFamily="34" charset="0"/>
            </a:endParaRPr>
          </a:p>
          <a:p>
            <a:r>
              <a:rPr lang="ru-RU" sz="2800" b="1" dirty="0" smtClean="0">
                <a:latin typeface="Corbel Light" panose="020B0303020204020204" pitchFamily="34" charset="0"/>
              </a:rPr>
              <a:t>         </a:t>
            </a:r>
            <a:r>
              <a:rPr lang="en-US" sz="2800" b="1" dirty="0" smtClean="0">
                <a:latin typeface="Corbel Light" panose="020B0303020204020204" pitchFamily="34" charset="0"/>
              </a:rPr>
              <a:t>x</a:t>
            </a:r>
            <a:r>
              <a:rPr lang="ru-RU" sz="2800" b="1" dirty="0">
                <a:latin typeface="Corbel Light" panose="020B0303020204020204" pitchFamily="34" charset="0"/>
              </a:rPr>
              <a:t>²</a:t>
            </a:r>
            <a:r>
              <a:rPr lang="en-US" sz="2800" b="1" dirty="0">
                <a:latin typeface="Corbel Light" panose="020B0303020204020204" pitchFamily="34" charset="0"/>
              </a:rPr>
              <a:t> + 2y² = 36</a:t>
            </a:r>
            <a:r>
              <a:rPr lang="en-US" sz="2800" b="1" dirty="0" smtClean="0">
                <a:latin typeface="Corbel Light" panose="020B0303020204020204" pitchFamily="34" charset="0"/>
              </a:rPr>
              <a:t>,</a:t>
            </a:r>
            <a:r>
              <a:rPr lang="ru-RU" sz="2800" b="1" dirty="0" smtClean="0">
                <a:latin typeface="Corbel Light" panose="020B0303020204020204" pitchFamily="34" charset="0"/>
              </a:rPr>
              <a:t>                                            </a:t>
            </a:r>
          </a:p>
          <a:p>
            <a:r>
              <a:rPr lang="ru-RU" sz="2800" b="1" dirty="0">
                <a:latin typeface="Corbel Light" panose="020B0303020204020204" pitchFamily="34" charset="0"/>
              </a:rPr>
              <a:t> </a:t>
            </a:r>
            <a:r>
              <a:rPr lang="ru-RU" sz="2800" b="1" dirty="0" smtClean="0">
                <a:latin typeface="Corbel Light" panose="020B0303020204020204" pitchFamily="34" charset="0"/>
              </a:rPr>
              <a:t>       </a:t>
            </a:r>
            <a:r>
              <a:rPr lang="en-US" sz="2800" b="1" dirty="0" smtClean="0">
                <a:latin typeface="Corbel Light" panose="020B0303020204020204" pitchFamily="34" charset="0"/>
              </a:rPr>
              <a:t>3x² </a:t>
            </a:r>
            <a:r>
              <a:rPr lang="en-US" sz="2800" b="1" dirty="0">
                <a:latin typeface="Corbel Light" panose="020B0303020204020204" pitchFamily="34" charset="0"/>
              </a:rPr>
              <a:t>-2y² = -20.</a:t>
            </a:r>
            <a:r>
              <a:rPr lang="en-US" sz="2800" dirty="0">
                <a:latin typeface="Corbel Light" panose="020B0303020204020204" pitchFamily="34" charset="0"/>
              </a:rPr>
              <a:t>  </a:t>
            </a:r>
            <a:endParaRPr lang="ru-RU" sz="2800" dirty="0">
              <a:latin typeface="Corbel Light" panose="020B0303020204020204" pitchFamily="34" charset="0"/>
            </a:endParaRPr>
          </a:p>
          <a:p>
            <a:endParaRPr lang="ru-RU" sz="2800" b="1" dirty="0">
              <a:latin typeface="Corbel Light" panose="020B0303020204020204" pitchFamily="34" charset="0"/>
            </a:endParaRPr>
          </a:p>
        </p:txBody>
      </p:sp>
      <p:sp>
        <p:nvSpPr>
          <p:cNvPr id="8" name="Левая фигурная скобка 7"/>
          <p:cNvSpPr/>
          <p:nvPr/>
        </p:nvSpPr>
        <p:spPr>
          <a:xfrm>
            <a:off x="2144209" y="4839076"/>
            <a:ext cx="258961" cy="655869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896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44435" y="290944"/>
            <a:ext cx="8395855" cy="16439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</a:t>
            </a:r>
            <a:r>
              <a:rPr lang="ru-RU" sz="3600" b="1" dirty="0" smtClean="0">
                <a:solidFill>
                  <a:schemeClr val="accent4">
                    <a:lumMod val="75000"/>
                  </a:schemeClr>
                </a:solidFill>
                <a:latin typeface="Corbel Light" panose="020B03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Решите систему:               </a:t>
            </a:r>
            <a:r>
              <a:rPr lang="en-US" sz="4400" b="1" dirty="0" smtClean="0">
                <a:solidFill>
                  <a:schemeClr val="accent4">
                    <a:lumMod val="75000"/>
                  </a:schemeClr>
                </a:solidFill>
                <a:latin typeface="Corbel Light" panose="020B03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ru-RU" sz="4400" b="1" dirty="0">
                <a:solidFill>
                  <a:schemeClr val="accent4">
                    <a:lumMod val="75000"/>
                  </a:schemeClr>
                </a:solidFill>
                <a:latin typeface="Corbel Light" panose="020B03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²</a:t>
            </a:r>
            <a:r>
              <a:rPr lang="en-US" sz="4400" b="1" dirty="0">
                <a:solidFill>
                  <a:schemeClr val="accent4">
                    <a:lumMod val="75000"/>
                  </a:schemeClr>
                </a:solidFill>
                <a:latin typeface="Corbel Light" panose="020B03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ru-RU" sz="4400" b="1" dirty="0">
                <a:solidFill>
                  <a:schemeClr val="accent4">
                    <a:lumMod val="75000"/>
                  </a:schemeClr>
                </a:solidFill>
                <a:latin typeface="Corbel Light" panose="020B03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² + </a:t>
            </a:r>
            <a:r>
              <a:rPr lang="en-US" sz="4400" b="1" dirty="0" err="1">
                <a:solidFill>
                  <a:schemeClr val="accent4">
                    <a:lumMod val="75000"/>
                  </a:schemeClr>
                </a:solidFill>
                <a:latin typeface="Corbel Light" panose="020B03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xy</a:t>
            </a:r>
            <a:r>
              <a:rPr lang="ru-RU" sz="4400" b="1" dirty="0">
                <a:solidFill>
                  <a:schemeClr val="accent4">
                    <a:lumMod val="75000"/>
                  </a:schemeClr>
                </a:solidFill>
                <a:latin typeface="Corbel Light" panose="020B03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2;</a:t>
            </a:r>
            <a:endParaRPr lang="ru-RU" sz="4400" b="1" dirty="0" smtClean="0">
              <a:solidFill>
                <a:schemeClr val="accent4">
                  <a:lumMod val="75000"/>
                </a:schemeClr>
              </a:solidFill>
              <a:effectLst/>
              <a:latin typeface="Corbel Light" panose="020B03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4400" b="1" dirty="0">
                <a:solidFill>
                  <a:schemeClr val="accent4">
                    <a:lumMod val="75000"/>
                  </a:schemeClr>
                </a:solidFill>
                <a:latin typeface="Corbel Light" panose="020B03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4400" b="1" dirty="0" smtClean="0">
                <a:solidFill>
                  <a:schemeClr val="accent4">
                    <a:lumMod val="75000"/>
                  </a:schemeClr>
                </a:solidFill>
                <a:latin typeface="Corbel Light" panose="020B03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</a:t>
            </a:r>
            <a:r>
              <a:rPr lang="en-US" sz="4400" b="1" dirty="0" smtClean="0">
                <a:solidFill>
                  <a:schemeClr val="accent4">
                    <a:lumMod val="75000"/>
                  </a:schemeClr>
                </a:solidFill>
                <a:latin typeface="Corbel Light" panose="020B03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ru-RU" sz="4400" b="1" dirty="0" smtClean="0">
                <a:solidFill>
                  <a:schemeClr val="accent4">
                    <a:lumMod val="75000"/>
                  </a:schemeClr>
                </a:solidFill>
                <a:latin typeface="Corbel Light" panose="020B03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400" b="1" dirty="0">
                <a:solidFill>
                  <a:schemeClr val="accent4">
                    <a:lumMod val="75000"/>
                  </a:schemeClr>
                </a:solidFill>
                <a:latin typeface="Corbel Light" panose="020B03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+2</a:t>
            </a:r>
            <a:r>
              <a:rPr lang="en-US" sz="4400" b="1" dirty="0">
                <a:solidFill>
                  <a:schemeClr val="accent4">
                    <a:lumMod val="75000"/>
                  </a:schemeClr>
                </a:solidFill>
                <a:latin typeface="Corbel Light" panose="020B03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ru-RU" sz="4400" b="1" dirty="0">
                <a:solidFill>
                  <a:schemeClr val="accent4">
                    <a:lumMod val="75000"/>
                  </a:schemeClr>
                </a:solidFill>
                <a:latin typeface="Corbel Light" panose="020B03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3.</a:t>
            </a:r>
            <a:endParaRPr lang="ru-RU" sz="4400" b="1" dirty="0">
              <a:solidFill>
                <a:schemeClr val="accent4">
                  <a:lumMod val="75000"/>
                </a:schemeClr>
              </a:solidFill>
              <a:effectLst/>
              <a:latin typeface="Corbel Light" panose="020B03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Левая фигурная скобка 3"/>
          <p:cNvSpPr/>
          <p:nvPr/>
        </p:nvSpPr>
        <p:spPr>
          <a:xfrm>
            <a:off x="6553201" y="475591"/>
            <a:ext cx="346363" cy="1274618"/>
          </a:xfrm>
          <a:prstGeom prst="lef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Левая фигурная скобка 4"/>
          <p:cNvSpPr/>
          <p:nvPr/>
        </p:nvSpPr>
        <p:spPr>
          <a:xfrm rot="10800000" flipV="1">
            <a:off x="3114041" y="2395324"/>
            <a:ext cx="45719" cy="242178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6" name="Левая фигурная скобка 5"/>
          <p:cNvSpPr/>
          <p:nvPr/>
        </p:nvSpPr>
        <p:spPr>
          <a:xfrm rot="10800000" flipV="1">
            <a:off x="4097021" y="2396257"/>
            <a:ext cx="45719" cy="2641949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 rot="10800000" flipV="1">
            <a:off x="2586409" y="2404849"/>
            <a:ext cx="6622474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bel Light" panose="020B03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Введем новую переменную 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rbel Light" panose="020B0303020204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rbel Light" panose="020B03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xy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bel Light" panose="020B03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kumimoji="0" lang="en-US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bel Light" panose="020B03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bel Light" panose="020B03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rbel Light" panose="020B0303020204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bel Light" panose="020B03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bel Light" panose="020B03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² +</a:t>
            </a:r>
            <a:r>
              <a:rPr kumimoji="0" lang="en-US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bel Light" panose="020B03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bel Light" panose="020B03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2 = 0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rbel Light" panose="020B0303020204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bel Light" panose="020B03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bel Light" panose="020B03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= -2, </a:t>
            </a:r>
            <a:r>
              <a:rPr kumimoji="0" lang="en-US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bel Light" panose="020B03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bel Light" panose="020B03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= 1.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rbel Light" panose="020B0303020204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bel Light" panose="020B03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Делаем обратную замену: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rbel Light" panose="020B0303020204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rbel Light" panose="020B0303020204020204" pitchFamily="34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 rot="10800000" flipV="1">
            <a:off x="2586410" y="1020294"/>
            <a:ext cx="9037553" cy="7478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kumimoji="0" lang="ru-RU" alt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bel Light" panose="020B03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</a:p>
          <a:p>
            <a:endParaRPr lang="ru-RU" altLang="ru-RU" sz="4000" dirty="0">
              <a:latin typeface="Corbel Light" panose="020B03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kumimoji="0" lang="ru-RU" alt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rbel Light" panose="020B03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kumimoji="0" lang="ru-RU" alt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rbel Light" panose="020B03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altLang="ru-RU" sz="4000" b="1" dirty="0">
              <a:latin typeface="Corbel Light" panose="020B03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kumimoji="0" lang="ru-RU" alt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rbel Light" panose="020B03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kumimoji="0" lang="en-US" altLang="ru-RU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rbel Light" panose="020B03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xy</a:t>
            </a:r>
            <a:r>
              <a:rPr kumimoji="0" lang="ru-RU" alt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bel Light" panose="020B03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-2,              </a:t>
            </a:r>
            <a:r>
              <a:rPr kumimoji="0" lang="en-US" altLang="ru-RU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rbel Light" panose="020B03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xy</a:t>
            </a:r>
            <a:r>
              <a:rPr kumimoji="0" lang="ru-RU" alt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bel Light" panose="020B03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1</a:t>
            </a:r>
          </a:p>
          <a:p>
            <a:r>
              <a:rPr lang="en-US" sz="4000" b="1" dirty="0" smtClean="0">
                <a:latin typeface="Corbel Light" panose="020B03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ru-RU" sz="4000" b="1" dirty="0" smtClean="0">
                <a:latin typeface="Corbel Light" panose="020B03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+2</a:t>
            </a:r>
            <a:r>
              <a:rPr lang="en-US" sz="4000" b="1" dirty="0" smtClean="0">
                <a:latin typeface="Corbel Light" panose="020B03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ru-RU" sz="4000" b="1" dirty="0" smtClean="0">
                <a:latin typeface="Corbel Light" panose="020B03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3.</a:t>
            </a:r>
            <a:r>
              <a:rPr lang="en-US" sz="4000" b="1" dirty="0" smtClean="0">
                <a:latin typeface="Corbel Light" panose="020B03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000" b="1" dirty="0" smtClean="0">
                <a:latin typeface="Corbel Light" panose="020B03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r>
              <a:rPr lang="en-US" sz="4000" b="1" dirty="0" smtClean="0">
                <a:latin typeface="Corbel Light" panose="020B03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ru-RU" sz="4000" b="1" dirty="0" smtClean="0">
                <a:latin typeface="Corbel Light" panose="020B03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+2</a:t>
            </a:r>
            <a:r>
              <a:rPr lang="en-US" sz="4000" b="1" dirty="0" smtClean="0">
                <a:latin typeface="Corbel Light" panose="020B03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ru-RU" sz="4000" b="1" dirty="0" smtClean="0">
                <a:latin typeface="Corbel Light" panose="020B03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3</a:t>
            </a:r>
            <a:endParaRPr lang="ru-RU" sz="4000" b="1" dirty="0" smtClean="0">
              <a:effectLst/>
              <a:latin typeface="Corbel Light" panose="020B03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kumimoji="0" lang="ru-RU" alt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rbel Light" panose="020B03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altLang="ru-RU" sz="4000" dirty="0">
              <a:latin typeface="Corbel Light" panose="020B03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kumimoji="0" lang="ru-RU" alt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rbel Light" panose="020B03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altLang="ru-RU" sz="4000" dirty="0">
              <a:latin typeface="Corbel Light" panose="020B03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Левая фигурная скобка 8"/>
          <p:cNvSpPr/>
          <p:nvPr/>
        </p:nvSpPr>
        <p:spPr>
          <a:xfrm>
            <a:off x="6026727" y="4733925"/>
            <a:ext cx="45719" cy="86325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10" name="Левая фигурная скобка 9"/>
          <p:cNvSpPr/>
          <p:nvPr/>
        </p:nvSpPr>
        <p:spPr>
          <a:xfrm>
            <a:off x="4966045" y="4817110"/>
            <a:ext cx="398551" cy="904368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11" name="Левая фигурная скобка 10"/>
          <p:cNvSpPr/>
          <p:nvPr/>
        </p:nvSpPr>
        <p:spPr>
          <a:xfrm>
            <a:off x="2202700" y="4844762"/>
            <a:ext cx="363449" cy="969818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</p:spTree>
    <p:extLst>
      <p:ext uri="{BB962C8B-B14F-4D97-AF65-F5344CB8AC3E}">
        <p14:creationId xmlns:p14="http://schemas.microsoft.com/office/powerpoint/2010/main" val="3723032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7018" y="-106693"/>
            <a:ext cx="10764982" cy="6964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2811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l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8292" y="-89492"/>
            <a:ext cx="3823853" cy="24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al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983" y="3047999"/>
            <a:ext cx="3754926" cy="1119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al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1236" y="4420555"/>
            <a:ext cx="1946744" cy="2151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 rot="10800000" flipV="1">
            <a:off x="5791199" y="5686721"/>
            <a:ext cx="49322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Ответ: (5;-2)</a:t>
            </a:r>
          </a:p>
        </p:txBody>
      </p:sp>
    </p:spTree>
    <p:extLst>
      <p:ext uri="{BB962C8B-B14F-4D97-AF65-F5344CB8AC3E}">
        <p14:creationId xmlns:p14="http://schemas.microsoft.com/office/powerpoint/2010/main" val="12273459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236" y="151984"/>
            <a:ext cx="6899564" cy="6232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64079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Параллакс</Template>
  <TotalTime>192</TotalTime>
  <Words>167</Words>
  <Application>Microsoft Office PowerPoint</Application>
  <PresentationFormat>Произвольный</PresentationFormat>
  <Paragraphs>33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Параллакс</vt:lpstr>
      <vt:lpstr> Урок по математике 9 класс по теме «Методы решения  систем уравнений»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систем уравнений методом введения новой переменной</dc:title>
  <dc:creator>Vorot</dc:creator>
  <cp:lastModifiedBy>USER</cp:lastModifiedBy>
  <cp:revision>12</cp:revision>
  <dcterms:created xsi:type="dcterms:W3CDTF">2019-12-01T18:12:25Z</dcterms:created>
  <dcterms:modified xsi:type="dcterms:W3CDTF">2019-12-02T15:28:35Z</dcterms:modified>
</cp:coreProperties>
</file>